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80" r:id="rId4"/>
    <p:sldId id="259" r:id="rId5"/>
    <p:sldId id="260" r:id="rId6"/>
    <p:sldId id="261" r:id="rId7"/>
    <p:sldId id="278" r:id="rId8"/>
    <p:sldId id="268" r:id="rId9"/>
    <p:sldId id="263" r:id="rId10"/>
    <p:sldId id="264" r:id="rId11"/>
    <p:sldId id="269" r:id="rId12"/>
    <p:sldId id="277" r:id="rId13"/>
    <p:sldId id="281" r:id="rId14"/>
    <p:sldId id="271" r:id="rId15"/>
    <p:sldId id="270" r:id="rId16"/>
    <p:sldId id="273" r:id="rId17"/>
    <p:sldId id="266" r:id="rId18"/>
    <p:sldId id="267" r:id="rId19"/>
    <p:sldId id="283" r:id="rId20"/>
    <p:sldId id="284" r:id="rId21"/>
    <p:sldId id="286" r:id="rId22"/>
    <p:sldId id="287" r:id="rId23"/>
    <p:sldId id="288" r:id="rId24"/>
    <p:sldId id="274" r:id="rId25"/>
    <p:sldId id="272" r:id="rId26"/>
    <p:sldId id="276"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40" d="100"/>
          <a:sy n="140" d="100"/>
        </p:scale>
        <p:origin x="-1056"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02E696-71FC-49F6-8A62-651BB87CDF5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8939D9E-6EB1-4922-8755-905266826820}">
      <dgm:prSet/>
      <dgm:spPr/>
      <dgm:t>
        <a:bodyPr/>
        <a:lstStyle/>
        <a:p>
          <a:r>
            <a:rPr lang="nl-NL" dirty="0"/>
            <a:t>			Dak		Gevel		Vloer		Glas		</a:t>
          </a:r>
          <a:endParaRPr lang="en-US" dirty="0"/>
        </a:p>
      </dgm:t>
    </dgm:pt>
    <dgm:pt modelId="{C950D8C5-EF21-491D-B60F-D41B3C41ACA3}" type="parTrans" cxnId="{1BC04E2C-34AD-4EDB-B699-61694CC655EB}">
      <dgm:prSet/>
      <dgm:spPr/>
      <dgm:t>
        <a:bodyPr/>
        <a:lstStyle/>
        <a:p>
          <a:endParaRPr lang="en-US"/>
        </a:p>
      </dgm:t>
    </dgm:pt>
    <dgm:pt modelId="{8804B166-92F5-454D-84A3-29486073AC86}" type="sibTrans" cxnId="{1BC04E2C-34AD-4EDB-B699-61694CC655EB}">
      <dgm:prSet/>
      <dgm:spPr/>
      <dgm:t>
        <a:bodyPr/>
        <a:lstStyle/>
        <a:p>
          <a:endParaRPr lang="en-US"/>
        </a:p>
      </dgm:t>
    </dgm:pt>
    <dgm:pt modelId="{387433F3-8340-4724-8E61-E6A06EB98E46}">
      <dgm:prSet/>
      <dgm:spPr/>
      <dgm:t>
        <a:bodyPr/>
        <a:lstStyle/>
        <a:p>
          <a:r>
            <a:rPr lang="nl-NL" dirty="0">
              <a:solidFill>
                <a:srgbClr val="FF0000"/>
              </a:solidFill>
            </a:rPr>
            <a:t>Voor 1965		0,22		0,22/0,36	0,17		Enkel		</a:t>
          </a:r>
          <a:endParaRPr lang="en-US" dirty="0">
            <a:solidFill>
              <a:srgbClr val="FF0000"/>
            </a:solidFill>
          </a:endParaRPr>
        </a:p>
      </dgm:t>
    </dgm:pt>
    <dgm:pt modelId="{0E165768-1132-4AAC-AE13-E2ECFA6E983C}" type="parTrans" cxnId="{70C8C8E1-97C7-46B4-BD89-F71EB03B65B4}">
      <dgm:prSet/>
      <dgm:spPr/>
      <dgm:t>
        <a:bodyPr/>
        <a:lstStyle/>
        <a:p>
          <a:endParaRPr lang="en-US"/>
        </a:p>
      </dgm:t>
    </dgm:pt>
    <dgm:pt modelId="{8C306F57-8C84-46A3-BA12-B4D1519A71F4}" type="sibTrans" cxnId="{70C8C8E1-97C7-46B4-BD89-F71EB03B65B4}">
      <dgm:prSet/>
      <dgm:spPr/>
      <dgm:t>
        <a:bodyPr/>
        <a:lstStyle/>
        <a:p>
          <a:endParaRPr lang="en-US"/>
        </a:p>
      </dgm:t>
    </dgm:pt>
    <dgm:pt modelId="{CCD175EE-FAC4-4879-A28C-D2AD10F0F895}">
      <dgm:prSet/>
      <dgm:spPr/>
      <dgm:t>
        <a:bodyPr/>
        <a:lstStyle/>
        <a:p>
          <a:r>
            <a:rPr lang="nl-NL" dirty="0">
              <a:solidFill>
                <a:srgbClr val="FF0000"/>
              </a:solidFill>
            </a:rPr>
            <a:t>1965 – 1974		0,86		0,43		0,17		Enkel/Dubbel</a:t>
          </a:r>
          <a:endParaRPr lang="en-US" dirty="0">
            <a:solidFill>
              <a:srgbClr val="FF0000"/>
            </a:solidFill>
          </a:endParaRPr>
        </a:p>
      </dgm:t>
    </dgm:pt>
    <dgm:pt modelId="{FF0400CF-BCC3-4E37-AB8F-D9148CAD0E09}" type="parTrans" cxnId="{66861A8C-7585-4B66-8893-44E4A06CC0C5}">
      <dgm:prSet/>
      <dgm:spPr/>
      <dgm:t>
        <a:bodyPr/>
        <a:lstStyle/>
        <a:p>
          <a:endParaRPr lang="en-US"/>
        </a:p>
      </dgm:t>
    </dgm:pt>
    <dgm:pt modelId="{E14836B6-32FE-40E2-86EE-FF05425E8328}" type="sibTrans" cxnId="{66861A8C-7585-4B66-8893-44E4A06CC0C5}">
      <dgm:prSet/>
      <dgm:spPr/>
      <dgm:t>
        <a:bodyPr/>
        <a:lstStyle/>
        <a:p>
          <a:endParaRPr lang="en-US"/>
        </a:p>
      </dgm:t>
    </dgm:pt>
    <dgm:pt modelId="{755D79C2-1FEE-42F8-A5A1-892A2FD3C31C}">
      <dgm:prSet/>
      <dgm:spPr/>
      <dgm:t>
        <a:bodyPr/>
        <a:lstStyle/>
        <a:p>
          <a:r>
            <a:rPr lang="nl-NL" dirty="0">
              <a:solidFill>
                <a:srgbClr val="FF0000"/>
              </a:solidFill>
            </a:rPr>
            <a:t>1975 – 1982		1,30		1,30		0,52		Enkel/Dubbel</a:t>
          </a:r>
          <a:endParaRPr lang="en-US" dirty="0">
            <a:solidFill>
              <a:srgbClr val="FF0000"/>
            </a:solidFill>
          </a:endParaRPr>
        </a:p>
      </dgm:t>
    </dgm:pt>
    <dgm:pt modelId="{234F361A-61DE-444D-93ED-E3202F6D32AC}" type="parTrans" cxnId="{9DD575C3-85C2-484C-880F-E5B128A83E64}">
      <dgm:prSet/>
      <dgm:spPr/>
      <dgm:t>
        <a:bodyPr/>
        <a:lstStyle/>
        <a:p>
          <a:endParaRPr lang="en-US"/>
        </a:p>
      </dgm:t>
    </dgm:pt>
    <dgm:pt modelId="{61414220-4C84-41A2-A79D-711993434ADF}" type="sibTrans" cxnId="{9DD575C3-85C2-484C-880F-E5B128A83E64}">
      <dgm:prSet/>
      <dgm:spPr/>
      <dgm:t>
        <a:bodyPr/>
        <a:lstStyle/>
        <a:p>
          <a:endParaRPr lang="en-US"/>
        </a:p>
      </dgm:t>
    </dgm:pt>
    <dgm:pt modelId="{9E9375A5-F24C-48BC-ADDA-F96875840CD2}">
      <dgm:prSet/>
      <dgm:spPr/>
      <dgm:t>
        <a:bodyPr/>
        <a:lstStyle/>
        <a:p>
          <a:r>
            <a:rPr lang="nl-NL" dirty="0">
              <a:solidFill>
                <a:srgbClr val="FF0000"/>
              </a:solidFill>
            </a:rPr>
            <a:t>1983 – 1987		1,30		1,30		1,30		Enkel/Dubbel</a:t>
          </a:r>
          <a:endParaRPr lang="en-US" dirty="0">
            <a:solidFill>
              <a:srgbClr val="FF0000"/>
            </a:solidFill>
          </a:endParaRPr>
        </a:p>
      </dgm:t>
    </dgm:pt>
    <dgm:pt modelId="{AAAE5BD6-D901-438A-8A14-B4587C66A1C5}" type="parTrans" cxnId="{734357AC-6DAF-4E4C-B679-09C97AFF5A5C}">
      <dgm:prSet/>
      <dgm:spPr/>
      <dgm:t>
        <a:bodyPr/>
        <a:lstStyle/>
        <a:p>
          <a:endParaRPr lang="en-US"/>
        </a:p>
      </dgm:t>
    </dgm:pt>
    <dgm:pt modelId="{AE292B44-8F02-4850-A33D-3A840E0E2FEC}" type="sibTrans" cxnId="{734357AC-6DAF-4E4C-B679-09C97AFF5A5C}">
      <dgm:prSet/>
      <dgm:spPr/>
      <dgm:t>
        <a:bodyPr/>
        <a:lstStyle/>
        <a:p>
          <a:endParaRPr lang="en-US"/>
        </a:p>
      </dgm:t>
    </dgm:pt>
    <dgm:pt modelId="{21FF7AB6-2959-4DBA-A670-71046EA64B0D}">
      <dgm:prSet/>
      <dgm:spPr/>
      <dgm:t>
        <a:bodyPr/>
        <a:lstStyle/>
        <a:p>
          <a:r>
            <a:rPr lang="nl-NL" dirty="0">
              <a:solidFill>
                <a:srgbClr val="FF0000"/>
              </a:solidFill>
            </a:rPr>
            <a:t>1988 – 1991		2,00		2,00		1,30		Dubbel</a:t>
          </a:r>
          <a:endParaRPr lang="en-US" dirty="0">
            <a:solidFill>
              <a:srgbClr val="FF0000"/>
            </a:solidFill>
          </a:endParaRPr>
        </a:p>
      </dgm:t>
    </dgm:pt>
    <dgm:pt modelId="{D872984D-D754-4ADD-962C-2CE720C1297B}" type="parTrans" cxnId="{31848FE1-91E7-4580-827C-1D24C5D41053}">
      <dgm:prSet/>
      <dgm:spPr/>
      <dgm:t>
        <a:bodyPr/>
        <a:lstStyle/>
        <a:p>
          <a:endParaRPr lang="en-US"/>
        </a:p>
      </dgm:t>
    </dgm:pt>
    <dgm:pt modelId="{63762DB1-3E60-442D-8C79-4B01A8E86F86}" type="sibTrans" cxnId="{31848FE1-91E7-4580-827C-1D24C5D41053}">
      <dgm:prSet/>
      <dgm:spPr/>
      <dgm:t>
        <a:bodyPr/>
        <a:lstStyle/>
        <a:p>
          <a:endParaRPr lang="en-US"/>
        </a:p>
      </dgm:t>
    </dgm:pt>
    <dgm:pt modelId="{BD5C1881-4C42-4F62-B6ED-EAA256FBE549}">
      <dgm:prSet/>
      <dgm:spPr/>
      <dgm:t>
        <a:bodyPr/>
        <a:lstStyle/>
        <a:p>
          <a:r>
            <a:rPr lang="nl-NL" dirty="0">
              <a:solidFill>
                <a:srgbClr val="FFC000"/>
              </a:solidFill>
            </a:rPr>
            <a:t>1992 – 2013		2,50		2,50		2,50 		Dubbel/HR</a:t>
          </a:r>
          <a:endParaRPr lang="en-US" dirty="0">
            <a:solidFill>
              <a:srgbClr val="FFC000"/>
            </a:solidFill>
          </a:endParaRPr>
        </a:p>
      </dgm:t>
    </dgm:pt>
    <dgm:pt modelId="{EDEE004A-B27E-44A8-9841-FDD0439BF5CA}" type="parTrans" cxnId="{C411A16E-A6C1-4561-A298-651CE6E4AE09}">
      <dgm:prSet/>
      <dgm:spPr/>
      <dgm:t>
        <a:bodyPr/>
        <a:lstStyle/>
        <a:p>
          <a:endParaRPr lang="en-US"/>
        </a:p>
      </dgm:t>
    </dgm:pt>
    <dgm:pt modelId="{13124235-93E8-4A4F-A282-9E397D148F74}" type="sibTrans" cxnId="{C411A16E-A6C1-4561-A298-651CE6E4AE09}">
      <dgm:prSet/>
      <dgm:spPr/>
      <dgm:t>
        <a:bodyPr/>
        <a:lstStyle/>
        <a:p>
          <a:endParaRPr lang="en-US"/>
        </a:p>
      </dgm:t>
    </dgm:pt>
    <dgm:pt modelId="{916B7438-8C87-4CE1-8E23-40B34BFA51C6}">
      <dgm:prSet/>
      <dgm:spPr/>
      <dgm:t>
        <a:bodyPr/>
        <a:lstStyle/>
        <a:p>
          <a:r>
            <a:rPr lang="nl-NL" dirty="0">
              <a:solidFill>
                <a:srgbClr val="FFC000"/>
              </a:solidFill>
            </a:rPr>
            <a:t>2014 – 2014		3,50		3,50		3,50		HR/HR++</a:t>
          </a:r>
          <a:endParaRPr lang="en-US" dirty="0">
            <a:solidFill>
              <a:srgbClr val="FFC000"/>
            </a:solidFill>
          </a:endParaRPr>
        </a:p>
      </dgm:t>
    </dgm:pt>
    <dgm:pt modelId="{A3B81209-56A1-431D-BBF3-0E785A7EE83A}" type="parTrans" cxnId="{8D79A612-C1C2-439E-AD48-2F2EB48FC7B1}">
      <dgm:prSet/>
      <dgm:spPr/>
      <dgm:t>
        <a:bodyPr/>
        <a:lstStyle/>
        <a:p>
          <a:endParaRPr lang="en-US"/>
        </a:p>
      </dgm:t>
    </dgm:pt>
    <dgm:pt modelId="{8652ABE7-43BE-446E-B26B-0D9E72B705A7}" type="sibTrans" cxnId="{8D79A612-C1C2-439E-AD48-2F2EB48FC7B1}">
      <dgm:prSet/>
      <dgm:spPr/>
      <dgm:t>
        <a:bodyPr/>
        <a:lstStyle/>
        <a:p>
          <a:endParaRPr lang="en-US"/>
        </a:p>
      </dgm:t>
    </dgm:pt>
    <dgm:pt modelId="{B7532124-2D0E-46BE-B1CC-07B3EB22B44C}">
      <dgm:prSet/>
      <dgm:spPr/>
      <dgm:t>
        <a:bodyPr/>
        <a:lstStyle/>
        <a:p>
          <a:r>
            <a:rPr lang="nl-NL" b="1" dirty="0">
              <a:solidFill>
                <a:srgbClr val="92D050"/>
              </a:solidFill>
            </a:rPr>
            <a:t>2015 – 2020		6,00		4,50		3,50		HR/HR++</a:t>
          </a:r>
          <a:endParaRPr lang="en-US" b="1" dirty="0">
            <a:solidFill>
              <a:srgbClr val="92D050"/>
            </a:solidFill>
          </a:endParaRPr>
        </a:p>
      </dgm:t>
    </dgm:pt>
    <dgm:pt modelId="{8A78402F-9151-4987-8204-3FBB80D87B20}" type="parTrans" cxnId="{054F317E-9A40-40E0-94A1-97A88586968D}">
      <dgm:prSet/>
      <dgm:spPr/>
      <dgm:t>
        <a:bodyPr/>
        <a:lstStyle/>
        <a:p>
          <a:endParaRPr lang="en-US"/>
        </a:p>
      </dgm:t>
    </dgm:pt>
    <dgm:pt modelId="{40E55946-7624-4D18-8B14-54AAF32DEE3E}" type="sibTrans" cxnId="{054F317E-9A40-40E0-94A1-97A88586968D}">
      <dgm:prSet/>
      <dgm:spPr/>
      <dgm:t>
        <a:bodyPr/>
        <a:lstStyle/>
        <a:p>
          <a:endParaRPr lang="en-US"/>
        </a:p>
      </dgm:t>
    </dgm:pt>
    <dgm:pt modelId="{B0FAA333-22D2-4950-BF07-2F9404E50C1C}">
      <dgm:prSet/>
      <dgm:spPr/>
      <dgm:t>
        <a:bodyPr/>
        <a:lstStyle/>
        <a:p>
          <a:r>
            <a:rPr lang="nl-NL" b="1" dirty="0">
              <a:solidFill>
                <a:srgbClr val="92D050"/>
              </a:solidFill>
            </a:rPr>
            <a:t>2021 – heden		6,30		4,70		3,70  		HR++/HR+++</a:t>
          </a:r>
          <a:r>
            <a:rPr lang="nl-NL" dirty="0"/>
            <a:t>	</a:t>
          </a:r>
          <a:endParaRPr lang="en-US" dirty="0"/>
        </a:p>
      </dgm:t>
    </dgm:pt>
    <dgm:pt modelId="{A713918D-42C6-4D74-B151-8D2B7AD97E7F}" type="parTrans" cxnId="{922A4CE3-6E42-4F04-B988-7B5704D8AE28}">
      <dgm:prSet/>
      <dgm:spPr/>
      <dgm:t>
        <a:bodyPr/>
        <a:lstStyle/>
        <a:p>
          <a:endParaRPr lang="en-US"/>
        </a:p>
      </dgm:t>
    </dgm:pt>
    <dgm:pt modelId="{B70A7878-B2A6-456D-8B12-7B704EA49BF4}" type="sibTrans" cxnId="{922A4CE3-6E42-4F04-B988-7B5704D8AE28}">
      <dgm:prSet/>
      <dgm:spPr/>
      <dgm:t>
        <a:bodyPr/>
        <a:lstStyle/>
        <a:p>
          <a:endParaRPr lang="en-US"/>
        </a:p>
      </dgm:t>
    </dgm:pt>
    <dgm:pt modelId="{E14D7ED3-ADDB-4CDC-9B6C-CCF074B57A1B}">
      <dgm:prSet/>
      <dgm:spPr/>
      <dgm:t>
        <a:bodyPr/>
        <a:lstStyle/>
        <a:p>
          <a:r>
            <a:rPr lang="nl-NL" b="1" dirty="0">
              <a:solidFill>
                <a:srgbClr val="00B050"/>
              </a:solidFill>
            </a:rPr>
            <a:t>NOM-PASSIEF		10,00		8,00		5,00		HR+++	</a:t>
          </a:r>
          <a:r>
            <a:rPr lang="nl-NL" b="1" dirty="0"/>
            <a:t> 	</a:t>
          </a:r>
          <a:endParaRPr lang="en-US" dirty="0"/>
        </a:p>
      </dgm:t>
    </dgm:pt>
    <dgm:pt modelId="{7BDBF45A-B0C9-477F-9955-11562167218D}" type="parTrans" cxnId="{3E9D0191-6A48-4A6F-A942-8FA7418B16BF}">
      <dgm:prSet/>
      <dgm:spPr/>
      <dgm:t>
        <a:bodyPr/>
        <a:lstStyle/>
        <a:p>
          <a:endParaRPr lang="en-US"/>
        </a:p>
      </dgm:t>
    </dgm:pt>
    <dgm:pt modelId="{710210DE-E837-4513-851E-A456C86D4404}" type="sibTrans" cxnId="{3E9D0191-6A48-4A6F-A942-8FA7418B16BF}">
      <dgm:prSet/>
      <dgm:spPr/>
      <dgm:t>
        <a:bodyPr/>
        <a:lstStyle/>
        <a:p>
          <a:endParaRPr lang="en-US"/>
        </a:p>
      </dgm:t>
    </dgm:pt>
    <dgm:pt modelId="{D7A34B27-AB76-4CCD-A114-FA07E28BEA60}" type="pres">
      <dgm:prSet presAssocID="{BA02E696-71FC-49F6-8A62-651BB87CDF58}" presName="vert0" presStyleCnt="0">
        <dgm:presLayoutVars>
          <dgm:dir/>
          <dgm:animOne val="branch"/>
          <dgm:animLvl val="lvl"/>
        </dgm:presLayoutVars>
      </dgm:prSet>
      <dgm:spPr/>
      <dgm:t>
        <a:bodyPr/>
        <a:lstStyle/>
        <a:p>
          <a:endParaRPr lang="nl-NL"/>
        </a:p>
      </dgm:t>
    </dgm:pt>
    <dgm:pt modelId="{4DDB3238-2034-4A53-886D-65F4E40F4B18}" type="pres">
      <dgm:prSet presAssocID="{78939D9E-6EB1-4922-8755-905266826820}" presName="thickLine" presStyleLbl="alignNode1" presStyleIdx="0" presStyleCnt="11"/>
      <dgm:spPr/>
    </dgm:pt>
    <dgm:pt modelId="{ACB8E097-E6AD-41CC-961C-B052C9BC5ABB}" type="pres">
      <dgm:prSet presAssocID="{78939D9E-6EB1-4922-8755-905266826820}" presName="horz1" presStyleCnt="0"/>
      <dgm:spPr/>
    </dgm:pt>
    <dgm:pt modelId="{8AD36FD8-BC87-4651-B8B7-83D0606329D7}" type="pres">
      <dgm:prSet presAssocID="{78939D9E-6EB1-4922-8755-905266826820}" presName="tx1" presStyleLbl="revTx" presStyleIdx="0" presStyleCnt="11"/>
      <dgm:spPr/>
      <dgm:t>
        <a:bodyPr/>
        <a:lstStyle/>
        <a:p>
          <a:endParaRPr lang="nl-NL"/>
        </a:p>
      </dgm:t>
    </dgm:pt>
    <dgm:pt modelId="{B694FB8E-45F7-4024-A53F-0AD3E46EB833}" type="pres">
      <dgm:prSet presAssocID="{78939D9E-6EB1-4922-8755-905266826820}" presName="vert1" presStyleCnt="0"/>
      <dgm:spPr/>
    </dgm:pt>
    <dgm:pt modelId="{0955E31A-9721-45C4-9810-350878BB0574}" type="pres">
      <dgm:prSet presAssocID="{387433F3-8340-4724-8E61-E6A06EB98E46}" presName="thickLine" presStyleLbl="alignNode1" presStyleIdx="1" presStyleCnt="11"/>
      <dgm:spPr/>
    </dgm:pt>
    <dgm:pt modelId="{A5F9EF53-6F4E-4D55-9359-1127E2FB300C}" type="pres">
      <dgm:prSet presAssocID="{387433F3-8340-4724-8E61-E6A06EB98E46}" presName="horz1" presStyleCnt="0"/>
      <dgm:spPr/>
    </dgm:pt>
    <dgm:pt modelId="{1470B3AD-88E0-4A1D-978C-D6DB64D8C190}" type="pres">
      <dgm:prSet presAssocID="{387433F3-8340-4724-8E61-E6A06EB98E46}" presName="tx1" presStyleLbl="revTx" presStyleIdx="1" presStyleCnt="11"/>
      <dgm:spPr/>
      <dgm:t>
        <a:bodyPr/>
        <a:lstStyle/>
        <a:p>
          <a:endParaRPr lang="nl-NL"/>
        </a:p>
      </dgm:t>
    </dgm:pt>
    <dgm:pt modelId="{408E764B-D01B-4FF6-80BA-18E35913C1CA}" type="pres">
      <dgm:prSet presAssocID="{387433F3-8340-4724-8E61-E6A06EB98E46}" presName="vert1" presStyleCnt="0"/>
      <dgm:spPr/>
    </dgm:pt>
    <dgm:pt modelId="{13348AA4-AD47-4C52-A387-1FD73D96B8D5}" type="pres">
      <dgm:prSet presAssocID="{CCD175EE-FAC4-4879-A28C-D2AD10F0F895}" presName="thickLine" presStyleLbl="alignNode1" presStyleIdx="2" presStyleCnt="11"/>
      <dgm:spPr/>
    </dgm:pt>
    <dgm:pt modelId="{18E12405-D3D2-44E7-BD3A-4A3BFF82A85D}" type="pres">
      <dgm:prSet presAssocID="{CCD175EE-FAC4-4879-A28C-D2AD10F0F895}" presName="horz1" presStyleCnt="0"/>
      <dgm:spPr/>
    </dgm:pt>
    <dgm:pt modelId="{9E3E69D9-3C44-4756-AA77-DF59ECE61489}" type="pres">
      <dgm:prSet presAssocID="{CCD175EE-FAC4-4879-A28C-D2AD10F0F895}" presName="tx1" presStyleLbl="revTx" presStyleIdx="2" presStyleCnt="11"/>
      <dgm:spPr/>
      <dgm:t>
        <a:bodyPr/>
        <a:lstStyle/>
        <a:p>
          <a:endParaRPr lang="nl-NL"/>
        </a:p>
      </dgm:t>
    </dgm:pt>
    <dgm:pt modelId="{82E7C175-DD73-4D3C-884E-3548A515BEE5}" type="pres">
      <dgm:prSet presAssocID="{CCD175EE-FAC4-4879-A28C-D2AD10F0F895}" presName="vert1" presStyleCnt="0"/>
      <dgm:spPr/>
    </dgm:pt>
    <dgm:pt modelId="{06B890AE-A8F2-4C2A-8662-47AD56A614BE}" type="pres">
      <dgm:prSet presAssocID="{755D79C2-1FEE-42F8-A5A1-892A2FD3C31C}" presName="thickLine" presStyleLbl="alignNode1" presStyleIdx="3" presStyleCnt="11"/>
      <dgm:spPr/>
    </dgm:pt>
    <dgm:pt modelId="{498082B3-C500-4156-B927-1A0049D497C5}" type="pres">
      <dgm:prSet presAssocID="{755D79C2-1FEE-42F8-A5A1-892A2FD3C31C}" presName="horz1" presStyleCnt="0"/>
      <dgm:spPr/>
    </dgm:pt>
    <dgm:pt modelId="{C6463215-0087-40E7-8593-CE3E240903A8}" type="pres">
      <dgm:prSet presAssocID="{755D79C2-1FEE-42F8-A5A1-892A2FD3C31C}" presName="tx1" presStyleLbl="revTx" presStyleIdx="3" presStyleCnt="11"/>
      <dgm:spPr/>
      <dgm:t>
        <a:bodyPr/>
        <a:lstStyle/>
        <a:p>
          <a:endParaRPr lang="nl-NL"/>
        </a:p>
      </dgm:t>
    </dgm:pt>
    <dgm:pt modelId="{15DCA484-E67C-4112-9BEA-69615F9D406D}" type="pres">
      <dgm:prSet presAssocID="{755D79C2-1FEE-42F8-A5A1-892A2FD3C31C}" presName="vert1" presStyleCnt="0"/>
      <dgm:spPr/>
    </dgm:pt>
    <dgm:pt modelId="{1352F010-7A17-4DA8-BD78-9E0A71E56469}" type="pres">
      <dgm:prSet presAssocID="{9E9375A5-F24C-48BC-ADDA-F96875840CD2}" presName="thickLine" presStyleLbl="alignNode1" presStyleIdx="4" presStyleCnt="11"/>
      <dgm:spPr/>
    </dgm:pt>
    <dgm:pt modelId="{C208E4C2-B914-45A3-BCA1-35A52B7C428F}" type="pres">
      <dgm:prSet presAssocID="{9E9375A5-F24C-48BC-ADDA-F96875840CD2}" presName="horz1" presStyleCnt="0"/>
      <dgm:spPr/>
    </dgm:pt>
    <dgm:pt modelId="{9144D262-ED5F-4D6E-8298-59A2BA83E5F3}" type="pres">
      <dgm:prSet presAssocID="{9E9375A5-F24C-48BC-ADDA-F96875840CD2}" presName="tx1" presStyleLbl="revTx" presStyleIdx="4" presStyleCnt="11"/>
      <dgm:spPr/>
      <dgm:t>
        <a:bodyPr/>
        <a:lstStyle/>
        <a:p>
          <a:endParaRPr lang="nl-NL"/>
        </a:p>
      </dgm:t>
    </dgm:pt>
    <dgm:pt modelId="{C0F0352D-6B93-4198-B0A6-253BD7A70B73}" type="pres">
      <dgm:prSet presAssocID="{9E9375A5-F24C-48BC-ADDA-F96875840CD2}" presName="vert1" presStyleCnt="0"/>
      <dgm:spPr/>
    </dgm:pt>
    <dgm:pt modelId="{28583340-2C26-454B-A4DA-2F9214305B0A}" type="pres">
      <dgm:prSet presAssocID="{21FF7AB6-2959-4DBA-A670-71046EA64B0D}" presName="thickLine" presStyleLbl="alignNode1" presStyleIdx="5" presStyleCnt="11"/>
      <dgm:spPr/>
    </dgm:pt>
    <dgm:pt modelId="{0B32587B-42AF-4EA8-86A1-AF91D1B110B5}" type="pres">
      <dgm:prSet presAssocID="{21FF7AB6-2959-4DBA-A670-71046EA64B0D}" presName="horz1" presStyleCnt="0"/>
      <dgm:spPr/>
    </dgm:pt>
    <dgm:pt modelId="{C0A7539D-BE2B-4546-8747-71023A217F15}" type="pres">
      <dgm:prSet presAssocID="{21FF7AB6-2959-4DBA-A670-71046EA64B0D}" presName="tx1" presStyleLbl="revTx" presStyleIdx="5" presStyleCnt="11"/>
      <dgm:spPr/>
      <dgm:t>
        <a:bodyPr/>
        <a:lstStyle/>
        <a:p>
          <a:endParaRPr lang="nl-NL"/>
        </a:p>
      </dgm:t>
    </dgm:pt>
    <dgm:pt modelId="{4F5410FB-A9B3-4291-A021-3DAE96193FFA}" type="pres">
      <dgm:prSet presAssocID="{21FF7AB6-2959-4DBA-A670-71046EA64B0D}" presName="vert1" presStyleCnt="0"/>
      <dgm:spPr/>
    </dgm:pt>
    <dgm:pt modelId="{65CF5F30-8050-4708-9CDA-F072F4D2F5A4}" type="pres">
      <dgm:prSet presAssocID="{BD5C1881-4C42-4F62-B6ED-EAA256FBE549}" presName="thickLine" presStyleLbl="alignNode1" presStyleIdx="6" presStyleCnt="11"/>
      <dgm:spPr/>
    </dgm:pt>
    <dgm:pt modelId="{12509A7E-A1B5-4B4D-AE84-3C5969546B96}" type="pres">
      <dgm:prSet presAssocID="{BD5C1881-4C42-4F62-B6ED-EAA256FBE549}" presName="horz1" presStyleCnt="0"/>
      <dgm:spPr/>
    </dgm:pt>
    <dgm:pt modelId="{F2FA1980-4FD6-48D0-87E8-EFE9A178DDB5}" type="pres">
      <dgm:prSet presAssocID="{BD5C1881-4C42-4F62-B6ED-EAA256FBE549}" presName="tx1" presStyleLbl="revTx" presStyleIdx="6" presStyleCnt="11"/>
      <dgm:spPr/>
      <dgm:t>
        <a:bodyPr/>
        <a:lstStyle/>
        <a:p>
          <a:endParaRPr lang="nl-NL"/>
        </a:p>
      </dgm:t>
    </dgm:pt>
    <dgm:pt modelId="{4A5A8991-69C1-4954-B81E-BB1F2BA37DB4}" type="pres">
      <dgm:prSet presAssocID="{BD5C1881-4C42-4F62-B6ED-EAA256FBE549}" presName="vert1" presStyleCnt="0"/>
      <dgm:spPr/>
    </dgm:pt>
    <dgm:pt modelId="{BB192D03-5F2C-4361-A124-5684264094AE}" type="pres">
      <dgm:prSet presAssocID="{916B7438-8C87-4CE1-8E23-40B34BFA51C6}" presName="thickLine" presStyleLbl="alignNode1" presStyleIdx="7" presStyleCnt="11"/>
      <dgm:spPr/>
    </dgm:pt>
    <dgm:pt modelId="{FD789F07-4A45-4F26-8914-9440F6594F1B}" type="pres">
      <dgm:prSet presAssocID="{916B7438-8C87-4CE1-8E23-40B34BFA51C6}" presName="horz1" presStyleCnt="0"/>
      <dgm:spPr/>
    </dgm:pt>
    <dgm:pt modelId="{D7FFC5AD-A2D2-4326-8383-148D5B3E25F0}" type="pres">
      <dgm:prSet presAssocID="{916B7438-8C87-4CE1-8E23-40B34BFA51C6}" presName="tx1" presStyleLbl="revTx" presStyleIdx="7" presStyleCnt="11"/>
      <dgm:spPr/>
      <dgm:t>
        <a:bodyPr/>
        <a:lstStyle/>
        <a:p>
          <a:endParaRPr lang="nl-NL"/>
        </a:p>
      </dgm:t>
    </dgm:pt>
    <dgm:pt modelId="{2875E96C-E448-4175-AD2F-873C798382A9}" type="pres">
      <dgm:prSet presAssocID="{916B7438-8C87-4CE1-8E23-40B34BFA51C6}" presName="vert1" presStyleCnt="0"/>
      <dgm:spPr/>
    </dgm:pt>
    <dgm:pt modelId="{8CB5E1D3-24BF-4746-91C9-0A616C9522F8}" type="pres">
      <dgm:prSet presAssocID="{B7532124-2D0E-46BE-B1CC-07B3EB22B44C}" presName="thickLine" presStyleLbl="alignNode1" presStyleIdx="8" presStyleCnt="11"/>
      <dgm:spPr/>
    </dgm:pt>
    <dgm:pt modelId="{611CAB5B-7F46-4688-9317-40CEA245DAA5}" type="pres">
      <dgm:prSet presAssocID="{B7532124-2D0E-46BE-B1CC-07B3EB22B44C}" presName="horz1" presStyleCnt="0"/>
      <dgm:spPr/>
    </dgm:pt>
    <dgm:pt modelId="{567D1217-E928-4975-86D5-3DE863890E0E}" type="pres">
      <dgm:prSet presAssocID="{B7532124-2D0E-46BE-B1CC-07B3EB22B44C}" presName="tx1" presStyleLbl="revTx" presStyleIdx="8" presStyleCnt="11"/>
      <dgm:spPr/>
      <dgm:t>
        <a:bodyPr/>
        <a:lstStyle/>
        <a:p>
          <a:endParaRPr lang="nl-NL"/>
        </a:p>
      </dgm:t>
    </dgm:pt>
    <dgm:pt modelId="{481C98A3-F025-4413-A74C-4FDF42CFF8C5}" type="pres">
      <dgm:prSet presAssocID="{B7532124-2D0E-46BE-B1CC-07B3EB22B44C}" presName="vert1" presStyleCnt="0"/>
      <dgm:spPr/>
    </dgm:pt>
    <dgm:pt modelId="{6BCC00C8-303F-429B-8513-FF2ED87E33E1}" type="pres">
      <dgm:prSet presAssocID="{B0FAA333-22D2-4950-BF07-2F9404E50C1C}" presName="thickLine" presStyleLbl="alignNode1" presStyleIdx="9" presStyleCnt="11"/>
      <dgm:spPr/>
    </dgm:pt>
    <dgm:pt modelId="{B410D85F-3575-4F4D-8478-CFEC8F2A0358}" type="pres">
      <dgm:prSet presAssocID="{B0FAA333-22D2-4950-BF07-2F9404E50C1C}" presName="horz1" presStyleCnt="0"/>
      <dgm:spPr/>
    </dgm:pt>
    <dgm:pt modelId="{7D8F655C-92D0-4FC6-900A-399B5E3E6144}" type="pres">
      <dgm:prSet presAssocID="{B0FAA333-22D2-4950-BF07-2F9404E50C1C}" presName="tx1" presStyleLbl="revTx" presStyleIdx="9" presStyleCnt="11"/>
      <dgm:spPr/>
      <dgm:t>
        <a:bodyPr/>
        <a:lstStyle/>
        <a:p>
          <a:endParaRPr lang="nl-NL"/>
        </a:p>
      </dgm:t>
    </dgm:pt>
    <dgm:pt modelId="{0653FBC7-AAF9-46B0-BFC8-4DAB38F9F030}" type="pres">
      <dgm:prSet presAssocID="{B0FAA333-22D2-4950-BF07-2F9404E50C1C}" presName="vert1" presStyleCnt="0"/>
      <dgm:spPr/>
    </dgm:pt>
    <dgm:pt modelId="{FCA4AE43-1A3F-4DD8-AFB9-BF409471F4D5}" type="pres">
      <dgm:prSet presAssocID="{E14D7ED3-ADDB-4CDC-9B6C-CCF074B57A1B}" presName="thickLine" presStyleLbl="alignNode1" presStyleIdx="10" presStyleCnt="11"/>
      <dgm:spPr/>
    </dgm:pt>
    <dgm:pt modelId="{8E64EC83-8943-4D36-9E82-AED081D27A75}" type="pres">
      <dgm:prSet presAssocID="{E14D7ED3-ADDB-4CDC-9B6C-CCF074B57A1B}" presName="horz1" presStyleCnt="0"/>
      <dgm:spPr/>
    </dgm:pt>
    <dgm:pt modelId="{B68B0C17-EEB8-4FAB-BB98-0C833ACA95AC}" type="pres">
      <dgm:prSet presAssocID="{E14D7ED3-ADDB-4CDC-9B6C-CCF074B57A1B}" presName="tx1" presStyleLbl="revTx" presStyleIdx="10" presStyleCnt="11"/>
      <dgm:spPr/>
      <dgm:t>
        <a:bodyPr/>
        <a:lstStyle/>
        <a:p>
          <a:endParaRPr lang="nl-NL"/>
        </a:p>
      </dgm:t>
    </dgm:pt>
    <dgm:pt modelId="{7F444939-1C23-48AE-980A-339355ECBC70}" type="pres">
      <dgm:prSet presAssocID="{E14D7ED3-ADDB-4CDC-9B6C-CCF074B57A1B}" presName="vert1" presStyleCnt="0"/>
      <dgm:spPr/>
    </dgm:pt>
  </dgm:ptLst>
  <dgm:cxnLst>
    <dgm:cxn modelId="{C411A16E-A6C1-4561-A298-651CE6E4AE09}" srcId="{BA02E696-71FC-49F6-8A62-651BB87CDF58}" destId="{BD5C1881-4C42-4F62-B6ED-EAA256FBE549}" srcOrd="6" destOrd="0" parTransId="{EDEE004A-B27E-44A8-9841-FDD0439BF5CA}" sibTransId="{13124235-93E8-4A4F-A282-9E397D148F74}"/>
    <dgm:cxn modelId="{8D79A612-C1C2-439E-AD48-2F2EB48FC7B1}" srcId="{BA02E696-71FC-49F6-8A62-651BB87CDF58}" destId="{916B7438-8C87-4CE1-8E23-40B34BFA51C6}" srcOrd="7" destOrd="0" parTransId="{A3B81209-56A1-431D-BBF3-0E785A7EE83A}" sibTransId="{8652ABE7-43BE-446E-B26B-0D9E72B705A7}"/>
    <dgm:cxn modelId="{8D676FA2-14A8-4EBB-AC61-6EDBFBED1C54}" type="presOf" srcId="{387433F3-8340-4724-8E61-E6A06EB98E46}" destId="{1470B3AD-88E0-4A1D-978C-D6DB64D8C190}" srcOrd="0" destOrd="0" presId="urn:microsoft.com/office/officeart/2008/layout/LinedList"/>
    <dgm:cxn modelId="{EA65C96C-4DB0-4C6E-8CF5-8E146985DC6E}" type="presOf" srcId="{B0FAA333-22D2-4950-BF07-2F9404E50C1C}" destId="{7D8F655C-92D0-4FC6-900A-399B5E3E6144}" srcOrd="0" destOrd="0" presId="urn:microsoft.com/office/officeart/2008/layout/LinedList"/>
    <dgm:cxn modelId="{40A48D5D-BDC4-4DE5-AE01-8340450D1CAD}" type="presOf" srcId="{E14D7ED3-ADDB-4CDC-9B6C-CCF074B57A1B}" destId="{B68B0C17-EEB8-4FAB-BB98-0C833ACA95AC}" srcOrd="0" destOrd="0" presId="urn:microsoft.com/office/officeart/2008/layout/LinedList"/>
    <dgm:cxn modelId="{5CCA91F9-9DDE-43CA-AC21-EB508C71CC35}" type="presOf" srcId="{CCD175EE-FAC4-4879-A28C-D2AD10F0F895}" destId="{9E3E69D9-3C44-4756-AA77-DF59ECE61489}" srcOrd="0" destOrd="0" presId="urn:microsoft.com/office/officeart/2008/layout/LinedList"/>
    <dgm:cxn modelId="{94819808-3A2B-4620-A28D-9834D6F26C7E}" type="presOf" srcId="{21FF7AB6-2959-4DBA-A670-71046EA64B0D}" destId="{C0A7539D-BE2B-4546-8747-71023A217F15}" srcOrd="0" destOrd="0" presId="urn:microsoft.com/office/officeart/2008/layout/LinedList"/>
    <dgm:cxn modelId="{233C614A-B30D-410C-A789-EC56D9DFAF05}" type="presOf" srcId="{BD5C1881-4C42-4F62-B6ED-EAA256FBE549}" destId="{F2FA1980-4FD6-48D0-87E8-EFE9A178DDB5}" srcOrd="0" destOrd="0" presId="urn:microsoft.com/office/officeart/2008/layout/LinedList"/>
    <dgm:cxn modelId="{6691CB85-087B-4328-84A2-7FDDEED1EAD3}" type="presOf" srcId="{BA02E696-71FC-49F6-8A62-651BB87CDF58}" destId="{D7A34B27-AB76-4CCD-A114-FA07E28BEA60}" srcOrd="0" destOrd="0" presId="urn:microsoft.com/office/officeart/2008/layout/LinedList"/>
    <dgm:cxn modelId="{922A4CE3-6E42-4F04-B988-7B5704D8AE28}" srcId="{BA02E696-71FC-49F6-8A62-651BB87CDF58}" destId="{B0FAA333-22D2-4950-BF07-2F9404E50C1C}" srcOrd="9" destOrd="0" parTransId="{A713918D-42C6-4D74-B151-8D2B7AD97E7F}" sibTransId="{B70A7878-B2A6-456D-8B12-7B704EA49BF4}"/>
    <dgm:cxn modelId="{1BC04E2C-34AD-4EDB-B699-61694CC655EB}" srcId="{BA02E696-71FC-49F6-8A62-651BB87CDF58}" destId="{78939D9E-6EB1-4922-8755-905266826820}" srcOrd="0" destOrd="0" parTransId="{C950D8C5-EF21-491D-B60F-D41B3C41ACA3}" sibTransId="{8804B166-92F5-454D-84A3-29486073AC86}"/>
    <dgm:cxn modelId="{31848FE1-91E7-4580-827C-1D24C5D41053}" srcId="{BA02E696-71FC-49F6-8A62-651BB87CDF58}" destId="{21FF7AB6-2959-4DBA-A670-71046EA64B0D}" srcOrd="5" destOrd="0" parTransId="{D872984D-D754-4ADD-962C-2CE720C1297B}" sibTransId="{63762DB1-3E60-442D-8C79-4B01A8E86F86}"/>
    <dgm:cxn modelId="{3E9D0191-6A48-4A6F-A942-8FA7418B16BF}" srcId="{BA02E696-71FC-49F6-8A62-651BB87CDF58}" destId="{E14D7ED3-ADDB-4CDC-9B6C-CCF074B57A1B}" srcOrd="10" destOrd="0" parTransId="{7BDBF45A-B0C9-477F-9955-11562167218D}" sibTransId="{710210DE-E837-4513-851E-A456C86D4404}"/>
    <dgm:cxn modelId="{E007260D-A769-4B9A-852F-9F79A1CAFC87}" type="presOf" srcId="{755D79C2-1FEE-42F8-A5A1-892A2FD3C31C}" destId="{C6463215-0087-40E7-8593-CE3E240903A8}" srcOrd="0" destOrd="0" presId="urn:microsoft.com/office/officeart/2008/layout/LinedList"/>
    <dgm:cxn modelId="{66861A8C-7585-4B66-8893-44E4A06CC0C5}" srcId="{BA02E696-71FC-49F6-8A62-651BB87CDF58}" destId="{CCD175EE-FAC4-4879-A28C-D2AD10F0F895}" srcOrd="2" destOrd="0" parTransId="{FF0400CF-BCC3-4E37-AB8F-D9148CAD0E09}" sibTransId="{E14836B6-32FE-40E2-86EE-FF05425E8328}"/>
    <dgm:cxn modelId="{461FA6AA-D6B8-4159-8E69-BC0EF83484A5}" type="presOf" srcId="{916B7438-8C87-4CE1-8E23-40B34BFA51C6}" destId="{D7FFC5AD-A2D2-4326-8383-148D5B3E25F0}" srcOrd="0" destOrd="0" presId="urn:microsoft.com/office/officeart/2008/layout/LinedList"/>
    <dgm:cxn modelId="{734357AC-6DAF-4E4C-B679-09C97AFF5A5C}" srcId="{BA02E696-71FC-49F6-8A62-651BB87CDF58}" destId="{9E9375A5-F24C-48BC-ADDA-F96875840CD2}" srcOrd="4" destOrd="0" parTransId="{AAAE5BD6-D901-438A-8A14-B4587C66A1C5}" sibTransId="{AE292B44-8F02-4850-A33D-3A840E0E2FEC}"/>
    <dgm:cxn modelId="{19C883BB-BDBE-4F76-9BC2-DDDF35D34B8B}" type="presOf" srcId="{B7532124-2D0E-46BE-B1CC-07B3EB22B44C}" destId="{567D1217-E928-4975-86D5-3DE863890E0E}" srcOrd="0" destOrd="0" presId="urn:microsoft.com/office/officeart/2008/layout/LinedList"/>
    <dgm:cxn modelId="{B34080C0-E063-4A4F-9E62-1DE533C367BE}" type="presOf" srcId="{9E9375A5-F24C-48BC-ADDA-F96875840CD2}" destId="{9144D262-ED5F-4D6E-8298-59A2BA83E5F3}" srcOrd="0" destOrd="0" presId="urn:microsoft.com/office/officeart/2008/layout/LinedList"/>
    <dgm:cxn modelId="{59AD3A91-1D13-4E87-B9CE-C9874A8B732F}" type="presOf" srcId="{78939D9E-6EB1-4922-8755-905266826820}" destId="{8AD36FD8-BC87-4651-B8B7-83D0606329D7}" srcOrd="0" destOrd="0" presId="urn:microsoft.com/office/officeart/2008/layout/LinedList"/>
    <dgm:cxn modelId="{9DD575C3-85C2-484C-880F-E5B128A83E64}" srcId="{BA02E696-71FC-49F6-8A62-651BB87CDF58}" destId="{755D79C2-1FEE-42F8-A5A1-892A2FD3C31C}" srcOrd="3" destOrd="0" parTransId="{234F361A-61DE-444D-93ED-E3202F6D32AC}" sibTransId="{61414220-4C84-41A2-A79D-711993434ADF}"/>
    <dgm:cxn modelId="{70C8C8E1-97C7-46B4-BD89-F71EB03B65B4}" srcId="{BA02E696-71FC-49F6-8A62-651BB87CDF58}" destId="{387433F3-8340-4724-8E61-E6A06EB98E46}" srcOrd="1" destOrd="0" parTransId="{0E165768-1132-4AAC-AE13-E2ECFA6E983C}" sibTransId="{8C306F57-8C84-46A3-BA12-B4D1519A71F4}"/>
    <dgm:cxn modelId="{054F317E-9A40-40E0-94A1-97A88586968D}" srcId="{BA02E696-71FC-49F6-8A62-651BB87CDF58}" destId="{B7532124-2D0E-46BE-B1CC-07B3EB22B44C}" srcOrd="8" destOrd="0" parTransId="{8A78402F-9151-4987-8204-3FBB80D87B20}" sibTransId="{40E55946-7624-4D18-8B14-54AAF32DEE3E}"/>
    <dgm:cxn modelId="{306C66A9-B7B4-4AD1-B1ED-9FCF3DCFF88D}" type="presParOf" srcId="{D7A34B27-AB76-4CCD-A114-FA07E28BEA60}" destId="{4DDB3238-2034-4A53-886D-65F4E40F4B18}" srcOrd="0" destOrd="0" presId="urn:microsoft.com/office/officeart/2008/layout/LinedList"/>
    <dgm:cxn modelId="{38D40F1E-1755-476F-A089-DFB4FFCC953B}" type="presParOf" srcId="{D7A34B27-AB76-4CCD-A114-FA07E28BEA60}" destId="{ACB8E097-E6AD-41CC-961C-B052C9BC5ABB}" srcOrd="1" destOrd="0" presId="urn:microsoft.com/office/officeart/2008/layout/LinedList"/>
    <dgm:cxn modelId="{78FD581F-6FFB-4454-99BD-EA4B04480725}" type="presParOf" srcId="{ACB8E097-E6AD-41CC-961C-B052C9BC5ABB}" destId="{8AD36FD8-BC87-4651-B8B7-83D0606329D7}" srcOrd="0" destOrd="0" presId="urn:microsoft.com/office/officeart/2008/layout/LinedList"/>
    <dgm:cxn modelId="{09361BF4-7017-4093-88F0-C9D7F54C4930}" type="presParOf" srcId="{ACB8E097-E6AD-41CC-961C-B052C9BC5ABB}" destId="{B694FB8E-45F7-4024-A53F-0AD3E46EB833}" srcOrd="1" destOrd="0" presId="urn:microsoft.com/office/officeart/2008/layout/LinedList"/>
    <dgm:cxn modelId="{03B958A7-FE37-4239-92F9-DB48DF9A32A0}" type="presParOf" srcId="{D7A34B27-AB76-4CCD-A114-FA07E28BEA60}" destId="{0955E31A-9721-45C4-9810-350878BB0574}" srcOrd="2" destOrd="0" presId="urn:microsoft.com/office/officeart/2008/layout/LinedList"/>
    <dgm:cxn modelId="{44C3FFE7-43D7-48B9-9ADD-4A0B12D661E7}" type="presParOf" srcId="{D7A34B27-AB76-4CCD-A114-FA07E28BEA60}" destId="{A5F9EF53-6F4E-4D55-9359-1127E2FB300C}" srcOrd="3" destOrd="0" presId="urn:microsoft.com/office/officeart/2008/layout/LinedList"/>
    <dgm:cxn modelId="{526118CF-E163-44F1-9706-B04F6CD5CCF8}" type="presParOf" srcId="{A5F9EF53-6F4E-4D55-9359-1127E2FB300C}" destId="{1470B3AD-88E0-4A1D-978C-D6DB64D8C190}" srcOrd="0" destOrd="0" presId="urn:microsoft.com/office/officeart/2008/layout/LinedList"/>
    <dgm:cxn modelId="{6E2C6B6B-BE40-4E47-91D9-CD163F84A1D3}" type="presParOf" srcId="{A5F9EF53-6F4E-4D55-9359-1127E2FB300C}" destId="{408E764B-D01B-4FF6-80BA-18E35913C1CA}" srcOrd="1" destOrd="0" presId="urn:microsoft.com/office/officeart/2008/layout/LinedList"/>
    <dgm:cxn modelId="{1837EB71-50FC-4462-B1FD-1A0E07CB8646}" type="presParOf" srcId="{D7A34B27-AB76-4CCD-A114-FA07E28BEA60}" destId="{13348AA4-AD47-4C52-A387-1FD73D96B8D5}" srcOrd="4" destOrd="0" presId="urn:microsoft.com/office/officeart/2008/layout/LinedList"/>
    <dgm:cxn modelId="{7337C5A8-19ED-46AE-9540-C35B7E63BBB4}" type="presParOf" srcId="{D7A34B27-AB76-4CCD-A114-FA07E28BEA60}" destId="{18E12405-D3D2-44E7-BD3A-4A3BFF82A85D}" srcOrd="5" destOrd="0" presId="urn:microsoft.com/office/officeart/2008/layout/LinedList"/>
    <dgm:cxn modelId="{21CACA85-C2A4-43BB-A486-ECA7A8B58CF9}" type="presParOf" srcId="{18E12405-D3D2-44E7-BD3A-4A3BFF82A85D}" destId="{9E3E69D9-3C44-4756-AA77-DF59ECE61489}" srcOrd="0" destOrd="0" presId="urn:microsoft.com/office/officeart/2008/layout/LinedList"/>
    <dgm:cxn modelId="{AD2CD80F-B710-499B-BC53-EF2617FF81E8}" type="presParOf" srcId="{18E12405-D3D2-44E7-BD3A-4A3BFF82A85D}" destId="{82E7C175-DD73-4D3C-884E-3548A515BEE5}" srcOrd="1" destOrd="0" presId="urn:microsoft.com/office/officeart/2008/layout/LinedList"/>
    <dgm:cxn modelId="{AE2AB60D-3831-4BD2-8F1F-268F3F1C2989}" type="presParOf" srcId="{D7A34B27-AB76-4CCD-A114-FA07E28BEA60}" destId="{06B890AE-A8F2-4C2A-8662-47AD56A614BE}" srcOrd="6" destOrd="0" presId="urn:microsoft.com/office/officeart/2008/layout/LinedList"/>
    <dgm:cxn modelId="{8EC50D76-34BD-4D9B-8DFA-79159BC2797C}" type="presParOf" srcId="{D7A34B27-AB76-4CCD-A114-FA07E28BEA60}" destId="{498082B3-C500-4156-B927-1A0049D497C5}" srcOrd="7" destOrd="0" presId="urn:microsoft.com/office/officeart/2008/layout/LinedList"/>
    <dgm:cxn modelId="{6A7C8BB6-63D0-4986-84D7-C54D751D99E0}" type="presParOf" srcId="{498082B3-C500-4156-B927-1A0049D497C5}" destId="{C6463215-0087-40E7-8593-CE3E240903A8}" srcOrd="0" destOrd="0" presId="urn:microsoft.com/office/officeart/2008/layout/LinedList"/>
    <dgm:cxn modelId="{CFC44BD8-278A-4926-AB7C-C9E72DB8AAA8}" type="presParOf" srcId="{498082B3-C500-4156-B927-1A0049D497C5}" destId="{15DCA484-E67C-4112-9BEA-69615F9D406D}" srcOrd="1" destOrd="0" presId="urn:microsoft.com/office/officeart/2008/layout/LinedList"/>
    <dgm:cxn modelId="{0F406FCD-F667-49E0-BE9D-F0B53091C926}" type="presParOf" srcId="{D7A34B27-AB76-4CCD-A114-FA07E28BEA60}" destId="{1352F010-7A17-4DA8-BD78-9E0A71E56469}" srcOrd="8" destOrd="0" presId="urn:microsoft.com/office/officeart/2008/layout/LinedList"/>
    <dgm:cxn modelId="{F4A45267-B39D-4BED-B6FD-6B23D022D529}" type="presParOf" srcId="{D7A34B27-AB76-4CCD-A114-FA07E28BEA60}" destId="{C208E4C2-B914-45A3-BCA1-35A52B7C428F}" srcOrd="9" destOrd="0" presId="urn:microsoft.com/office/officeart/2008/layout/LinedList"/>
    <dgm:cxn modelId="{5FB7E099-652E-4913-BA5D-A9D084DA2951}" type="presParOf" srcId="{C208E4C2-B914-45A3-BCA1-35A52B7C428F}" destId="{9144D262-ED5F-4D6E-8298-59A2BA83E5F3}" srcOrd="0" destOrd="0" presId="urn:microsoft.com/office/officeart/2008/layout/LinedList"/>
    <dgm:cxn modelId="{B973B300-6AC0-4CF1-A84B-6B9C525B2193}" type="presParOf" srcId="{C208E4C2-B914-45A3-BCA1-35A52B7C428F}" destId="{C0F0352D-6B93-4198-B0A6-253BD7A70B73}" srcOrd="1" destOrd="0" presId="urn:microsoft.com/office/officeart/2008/layout/LinedList"/>
    <dgm:cxn modelId="{88D22FB1-9CAC-4642-815D-C32D0010A00E}" type="presParOf" srcId="{D7A34B27-AB76-4CCD-A114-FA07E28BEA60}" destId="{28583340-2C26-454B-A4DA-2F9214305B0A}" srcOrd="10" destOrd="0" presId="urn:microsoft.com/office/officeart/2008/layout/LinedList"/>
    <dgm:cxn modelId="{0EBD1B7E-13A5-493E-A8FA-0C2F8A6B8F6D}" type="presParOf" srcId="{D7A34B27-AB76-4CCD-A114-FA07E28BEA60}" destId="{0B32587B-42AF-4EA8-86A1-AF91D1B110B5}" srcOrd="11" destOrd="0" presId="urn:microsoft.com/office/officeart/2008/layout/LinedList"/>
    <dgm:cxn modelId="{28362344-28E9-4474-9E31-3262A41C003A}" type="presParOf" srcId="{0B32587B-42AF-4EA8-86A1-AF91D1B110B5}" destId="{C0A7539D-BE2B-4546-8747-71023A217F15}" srcOrd="0" destOrd="0" presId="urn:microsoft.com/office/officeart/2008/layout/LinedList"/>
    <dgm:cxn modelId="{EA0261A5-A562-4896-A459-2A07111553A2}" type="presParOf" srcId="{0B32587B-42AF-4EA8-86A1-AF91D1B110B5}" destId="{4F5410FB-A9B3-4291-A021-3DAE96193FFA}" srcOrd="1" destOrd="0" presId="urn:microsoft.com/office/officeart/2008/layout/LinedList"/>
    <dgm:cxn modelId="{50BD6F8C-0D73-4CB7-8650-A1DF22624798}" type="presParOf" srcId="{D7A34B27-AB76-4CCD-A114-FA07E28BEA60}" destId="{65CF5F30-8050-4708-9CDA-F072F4D2F5A4}" srcOrd="12" destOrd="0" presId="urn:microsoft.com/office/officeart/2008/layout/LinedList"/>
    <dgm:cxn modelId="{26AA7215-30B7-42F4-A18C-4F08EAFD3B41}" type="presParOf" srcId="{D7A34B27-AB76-4CCD-A114-FA07E28BEA60}" destId="{12509A7E-A1B5-4B4D-AE84-3C5969546B96}" srcOrd="13" destOrd="0" presId="urn:microsoft.com/office/officeart/2008/layout/LinedList"/>
    <dgm:cxn modelId="{D035D2F0-9E21-4292-A007-58606E4276CB}" type="presParOf" srcId="{12509A7E-A1B5-4B4D-AE84-3C5969546B96}" destId="{F2FA1980-4FD6-48D0-87E8-EFE9A178DDB5}" srcOrd="0" destOrd="0" presId="urn:microsoft.com/office/officeart/2008/layout/LinedList"/>
    <dgm:cxn modelId="{B85E5A81-C2CB-4201-8155-AA45A2C47670}" type="presParOf" srcId="{12509A7E-A1B5-4B4D-AE84-3C5969546B96}" destId="{4A5A8991-69C1-4954-B81E-BB1F2BA37DB4}" srcOrd="1" destOrd="0" presId="urn:microsoft.com/office/officeart/2008/layout/LinedList"/>
    <dgm:cxn modelId="{03BC151A-08A0-438E-9483-2C816539415F}" type="presParOf" srcId="{D7A34B27-AB76-4CCD-A114-FA07E28BEA60}" destId="{BB192D03-5F2C-4361-A124-5684264094AE}" srcOrd="14" destOrd="0" presId="urn:microsoft.com/office/officeart/2008/layout/LinedList"/>
    <dgm:cxn modelId="{97371956-39D8-40B6-8916-A4A894A74FB3}" type="presParOf" srcId="{D7A34B27-AB76-4CCD-A114-FA07E28BEA60}" destId="{FD789F07-4A45-4F26-8914-9440F6594F1B}" srcOrd="15" destOrd="0" presId="urn:microsoft.com/office/officeart/2008/layout/LinedList"/>
    <dgm:cxn modelId="{04E94B50-4581-4A4C-86BA-F92DBD8DFF56}" type="presParOf" srcId="{FD789F07-4A45-4F26-8914-9440F6594F1B}" destId="{D7FFC5AD-A2D2-4326-8383-148D5B3E25F0}" srcOrd="0" destOrd="0" presId="urn:microsoft.com/office/officeart/2008/layout/LinedList"/>
    <dgm:cxn modelId="{36E9AA64-6780-44E6-AA14-2BAA72956C47}" type="presParOf" srcId="{FD789F07-4A45-4F26-8914-9440F6594F1B}" destId="{2875E96C-E448-4175-AD2F-873C798382A9}" srcOrd="1" destOrd="0" presId="urn:microsoft.com/office/officeart/2008/layout/LinedList"/>
    <dgm:cxn modelId="{26505679-0CA1-4C1D-9D3F-54EB9F4035E2}" type="presParOf" srcId="{D7A34B27-AB76-4CCD-A114-FA07E28BEA60}" destId="{8CB5E1D3-24BF-4746-91C9-0A616C9522F8}" srcOrd="16" destOrd="0" presId="urn:microsoft.com/office/officeart/2008/layout/LinedList"/>
    <dgm:cxn modelId="{748C3067-54C1-431D-AF27-B87DECF04AD5}" type="presParOf" srcId="{D7A34B27-AB76-4CCD-A114-FA07E28BEA60}" destId="{611CAB5B-7F46-4688-9317-40CEA245DAA5}" srcOrd="17" destOrd="0" presId="urn:microsoft.com/office/officeart/2008/layout/LinedList"/>
    <dgm:cxn modelId="{889E94FC-8D8B-4043-82CB-69728752F787}" type="presParOf" srcId="{611CAB5B-7F46-4688-9317-40CEA245DAA5}" destId="{567D1217-E928-4975-86D5-3DE863890E0E}" srcOrd="0" destOrd="0" presId="urn:microsoft.com/office/officeart/2008/layout/LinedList"/>
    <dgm:cxn modelId="{2893961F-1F39-46A3-9ED4-2FB63261A086}" type="presParOf" srcId="{611CAB5B-7F46-4688-9317-40CEA245DAA5}" destId="{481C98A3-F025-4413-A74C-4FDF42CFF8C5}" srcOrd="1" destOrd="0" presId="urn:microsoft.com/office/officeart/2008/layout/LinedList"/>
    <dgm:cxn modelId="{E694D56D-BD1D-4A5C-986F-E790681A3A9D}" type="presParOf" srcId="{D7A34B27-AB76-4CCD-A114-FA07E28BEA60}" destId="{6BCC00C8-303F-429B-8513-FF2ED87E33E1}" srcOrd="18" destOrd="0" presId="urn:microsoft.com/office/officeart/2008/layout/LinedList"/>
    <dgm:cxn modelId="{9495A304-1AA4-40B7-A72E-F7A84EAAC307}" type="presParOf" srcId="{D7A34B27-AB76-4CCD-A114-FA07E28BEA60}" destId="{B410D85F-3575-4F4D-8478-CFEC8F2A0358}" srcOrd="19" destOrd="0" presId="urn:microsoft.com/office/officeart/2008/layout/LinedList"/>
    <dgm:cxn modelId="{C91B84C6-C900-464A-A5EF-BC3C746B6A6A}" type="presParOf" srcId="{B410D85F-3575-4F4D-8478-CFEC8F2A0358}" destId="{7D8F655C-92D0-4FC6-900A-399B5E3E6144}" srcOrd="0" destOrd="0" presId="urn:microsoft.com/office/officeart/2008/layout/LinedList"/>
    <dgm:cxn modelId="{3390D6E4-7BC5-4E0B-9C11-994CA7111A88}" type="presParOf" srcId="{B410D85F-3575-4F4D-8478-CFEC8F2A0358}" destId="{0653FBC7-AAF9-46B0-BFC8-4DAB38F9F030}" srcOrd="1" destOrd="0" presId="urn:microsoft.com/office/officeart/2008/layout/LinedList"/>
    <dgm:cxn modelId="{3EF9F09A-4F22-449D-A601-1622571BD627}" type="presParOf" srcId="{D7A34B27-AB76-4CCD-A114-FA07E28BEA60}" destId="{FCA4AE43-1A3F-4DD8-AFB9-BF409471F4D5}" srcOrd="20" destOrd="0" presId="urn:microsoft.com/office/officeart/2008/layout/LinedList"/>
    <dgm:cxn modelId="{E3D8C782-011B-46C6-AAE7-800D8BA0267B}" type="presParOf" srcId="{D7A34B27-AB76-4CCD-A114-FA07E28BEA60}" destId="{8E64EC83-8943-4D36-9E82-AED081D27A75}" srcOrd="21" destOrd="0" presId="urn:microsoft.com/office/officeart/2008/layout/LinedList"/>
    <dgm:cxn modelId="{935E42EC-0CBE-47BB-9F76-392D828B871D}" type="presParOf" srcId="{8E64EC83-8943-4D36-9E82-AED081D27A75}" destId="{B68B0C17-EEB8-4FAB-BB98-0C833ACA95AC}" srcOrd="0" destOrd="0" presId="urn:microsoft.com/office/officeart/2008/layout/LinedList"/>
    <dgm:cxn modelId="{2047F0F9-CD77-44A2-87B6-9F1D85BBEC92}" type="presParOf" srcId="{8E64EC83-8943-4D36-9E82-AED081D27A75}" destId="{7F444939-1C23-48AE-980A-339355ECBC7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80088E-6D70-43CE-89A6-A1E1C390741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DB25D09-ACC6-437E-A85A-7C3D030AB0FC}">
      <dgm:prSet/>
      <dgm:spPr/>
      <dgm:t>
        <a:bodyPr/>
        <a:lstStyle/>
        <a:p>
          <a:r>
            <a:rPr lang="nl-NL"/>
            <a:t>Beweegreden verschilt heel sterk per persoon zelfs binnen een huishouden.</a:t>
          </a:r>
          <a:endParaRPr lang="en-US"/>
        </a:p>
      </dgm:t>
    </dgm:pt>
    <dgm:pt modelId="{E4697C17-C95E-4907-A007-5183999D6734}" type="parTrans" cxnId="{86EAE26A-C3EB-4BDA-9B85-07A009C1658A}">
      <dgm:prSet/>
      <dgm:spPr/>
      <dgm:t>
        <a:bodyPr/>
        <a:lstStyle/>
        <a:p>
          <a:endParaRPr lang="en-US"/>
        </a:p>
      </dgm:t>
    </dgm:pt>
    <dgm:pt modelId="{F923B48B-CBD0-4C33-9878-126890A4FF30}" type="sibTrans" cxnId="{86EAE26A-C3EB-4BDA-9B85-07A009C1658A}">
      <dgm:prSet/>
      <dgm:spPr/>
      <dgm:t>
        <a:bodyPr/>
        <a:lstStyle/>
        <a:p>
          <a:endParaRPr lang="en-US"/>
        </a:p>
      </dgm:t>
    </dgm:pt>
    <dgm:pt modelId="{2CA74567-25F7-451F-968D-C6852948C6FD}">
      <dgm:prSet/>
      <dgm:spPr/>
      <dgm:t>
        <a:bodyPr/>
        <a:lstStyle/>
        <a:p>
          <a:r>
            <a:rPr lang="nl-NL"/>
            <a:t>Comfort is een belangrijkste motivatie om te verduurzamen, last van tocht, te warm in de zomer etc.</a:t>
          </a:r>
          <a:endParaRPr lang="en-US"/>
        </a:p>
      </dgm:t>
    </dgm:pt>
    <dgm:pt modelId="{5328ED66-136A-4961-9F55-F70FF3BB8CAC}" type="parTrans" cxnId="{96C0CEE9-7ECB-4261-8457-4F835D988FA6}">
      <dgm:prSet/>
      <dgm:spPr/>
      <dgm:t>
        <a:bodyPr/>
        <a:lstStyle/>
        <a:p>
          <a:endParaRPr lang="en-US"/>
        </a:p>
      </dgm:t>
    </dgm:pt>
    <dgm:pt modelId="{F6E67AEC-2364-4881-9AF4-1FB145C066D2}" type="sibTrans" cxnId="{96C0CEE9-7ECB-4261-8457-4F835D988FA6}">
      <dgm:prSet/>
      <dgm:spPr/>
      <dgm:t>
        <a:bodyPr/>
        <a:lstStyle/>
        <a:p>
          <a:endParaRPr lang="en-US"/>
        </a:p>
      </dgm:t>
    </dgm:pt>
    <dgm:pt modelId="{17AAF399-6773-491F-853C-8969438EEACD}">
      <dgm:prSet/>
      <dgm:spPr/>
      <dgm:t>
        <a:bodyPr/>
        <a:lstStyle/>
        <a:p>
          <a:r>
            <a:rPr lang="nl-NL"/>
            <a:t>Financiële besparing is de tweede beweegreden, deze is voor iedereen interessant.</a:t>
          </a:r>
          <a:endParaRPr lang="en-US"/>
        </a:p>
      </dgm:t>
    </dgm:pt>
    <dgm:pt modelId="{6B0165B2-6F20-4AE0-8F10-B6804AAC1032}" type="parTrans" cxnId="{644425D5-70DC-474C-B0C8-A484DB8EC2CD}">
      <dgm:prSet/>
      <dgm:spPr/>
      <dgm:t>
        <a:bodyPr/>
        <a:lstStyle/>
        <a:p>
          <a:endParaRPr lang="en-US"/>
        </a:p>
      </dgm:t>
    </dgm:pt>
    <dgm:pt modelId="{25160459-7668-42E7-848B-5F3F6DB86E54}" type="sibTrans" cxnId="{644425D5-70DC-474C-B0C8-A484DB8EC2CD}">
      <dgm:prSet/>
      <dgm:spPr/>
      <dgm:t>
        <a:bodyPr/>
        <a:lstStyle/>
        <a:p>
          <a:endParaRPr lang="en-US"/>
        </a:p>
      </dgm:t>
    </dgm:pt>
    <dgm:pt modelId="{BD1F1E4F-DC53-4D0D-8D19-F0D0F17D3A4B}">
      <dgm:prSet/>
      <dgm:spPr/>
      <dgm:t>
        <a:bodyPr/>
        <a:lstStyle/>
        <a:p>
          <a:r>
            <a:rPr lang="nl-NL"/>
            <a:t>Als middel voor waard verhoging van de woning komt hierna. </a:t>
          </a:r>
          <a:endParaRPr lang="en-US"/>
        </a:p>
      </dgm:t>
    </dgm:pt>
    <dgm:pt modelId="{0E48E944-1E6C-4E39-BE12-69049861AA6C}" type="parTrans" cxnId="{C3990F62-B4F7-419B-8DFD-DC6E88EE4CF7}">
      <dgm:prSet/>
      <dgm:spPr/>
      <dgm:t>
        <a:bodyPr/>
        <a:lstStyle/>
        <a:p>
          <a:endParaRPr lang="en-US"/>
        </a:p>
      </dgm:t>
    </dgm:pt>
    <dgm:pt modelId="{723421DE-430D-4D4D-BB3D-9946D006DCE3}" type="sibTrans" cxnId="{C3990F62-B4F7-419B-8DFD-DC6E88EE4CF7}">
      <dgm:prSet/>
      <dgm:spPr/>
      <dgm:t>
        <a:bodyPr/>
        <a:lstStyle/>
        <a:p>
          <a:endParaRPr lang="en-US"/>
        </a:p>
      </dgm:t>
    </dgm:pt>
    <dgm:pt modelId="{0324CB22-9E65-49C9-A4A9-EF971D953C29}">
      <dgm:prSet/>
      <dgm:spPr/>
      <dgm:t>
        <a:bodyPr/>
        <a:lstStyle/>
        <a:p>
          <a:r>
            <a:rPr lang="nl-NL"/>
            <a:t>Onderaan bungelt een beter milieu!</a:t>
          </a:r>
          <a:endParaRPr lang="en-US"/>
        </a:p>
      </dgm:t>
    </dgm:pt>
    <dgm:pt modelId="{329EEEDF-2F1D-4F60-8B9B-EBBFCB794442}" type="parTrans" cxnId="{94D90AD1-A9FF-4122-A3D9-175243855C4B}">
      <dgm:prSet/>
      <dgm:spPr/>
      <dgm:t>
        <a:bodyPr/>
        <a:lstStyle/>
        <a:p>
          <a:endParaRPr lang="en-US"/>
        </a:p>
      </dgm:t>
    </dgm:pt>
    <dgm:pt modelId="{E27CB430-0EDA-4070-9BCC-FA9EB344DD25}" type="sibTrans" cxnId="{94D90AD1-A9FF-4122-A3D9-175243855C4B}">
      <dgm:prSet/>
      <dgm:spPr/>
      <dgm:t>
        <a:bodyPr/>
        <a:lstStyle/>
        <a:p>
          <a:endParaRPr lang="en-US"/>
        </a:p>
      </dgm:t>
    </dgm:pt>
    <dgm:pt modelId="{2F85E03D-922C-4C18-8753-A8887C6E389D}" type="pres">
      <dgm:prSet presAssocID="{9880088E-6D70-43CE-89A6-A1E1C390741A}" presName="vert0" presStyleCnt="0">
        <dgm:presLayoutVars>
          <dgm:dir/>
          <dgm:animOne val="branch"/>
          <dgm:animLvl val="lvl"/>
        </dgm:presLayoutVars>
      </dgm:prSet>
      <dgm:spPr/>
      <dgm:t>
        <a:bodyPr/>
        <a:lstStyle/>
        <a:p>
          <a:endParaRPr lang="nl-NL"/>
        </a:p>
      </dgm:t>
    </dgm:pt>
    <dgm:pt modelId="{3F6E3B84-4938-4FA3-86D3-13881CC8B917}" type="pres">
      <dgm:prSet presAssocID="{DDB25D09-ACC6-437E-A85A-7C3D030AB0FC}" presName="thickLine" presStyleLbl="alignNode1" presStyleIdx="0" presStyleCnt="5"/>
      <dgm:spPr/>
    </dgm:pt>
    <dgm:pt modelId="{9FAC7689-F560-4E70-9215-413000ED1FE0}" type="pres">
      <dgm:prSet presAssocID="{DDB25D09-ACC6-437E-A85A-7C3D030AB0FC}" presName="horz1" presStyleCnt="0"/>
      <dgm:spPr/>
    </dgm:pt>
    <dgm:pt modelId="{4ADD5A35-FBBB-456F-8000-E87F070EDD09}" type="pres">
      <dgm:prSet presAssocID="{DDB25D09-ACC6-437E-A85A-7C3D030AB0FC}" presName="tx1" presStyleLbl="revTx" presStyleIdx="0" presStyleCnt="5"/>
      <dgm:spPr/>
      <dgm:t>
        <a:bodyPr/>
        <a:lstStyle/>
        <a:p>
          <a:endParaRPr lang="nl-NL"/>
        </a:p>
      </dgm:t>
    </dgm:pt>
    <dgm:pt modelId="{07F68C1A-7694-46D9-880C-75059A2B1526}" type="pres">
      <dgm:prSet presAssocID="{DDB25D09-ACC6-437E-A85A-7C3D030AB0FC}" presName="vert1" presStyleCnt="0"/>
      <dgm:spPr/>
    </dgm:pt>
    <dgm:pt modelId="{317C1274-EBF8-4C53-B898-A8102C73ED8D}" type="pres">
      <dgm:prSet presAssocID="{2CA74567-25F7-451F-968D-C6852948C6FD}" presName="thickLine" presStyleLbl="alignNode1" presStyleIdx="1" presStyleCnt="5"/>
      <dgm:spPr/>
    </dgm:pt>
    <dgm:pt modelId="{12D53B57-EA62-4265-BA1F-FBE8863A9376}" type="pres">
      <dgm:prSet presAssocID="{2CA74567-25F7-451F-968D-C6852948C6FD}" presName="horz1" presStyleCnt="0"/>
      <dgm:spPr/>
    </dgm:pt>
    <dgm:pt modelId="{0867A1F7-1CF3-4AD6-A1E6-513F2B9216BB}" type="pres">
      <dgm:prSet presAssocID="{2CA74567-25F7-451F-968D-C6852948C6FD}" presName="tx1" presStyleLbl="revTx" presStyleIdx="1" presStyleCnt="5"/>
      <dgm:spPr/>
      <dgm:t>
        <a:bodyPr/>
        <a:lstStyle/>
        <a:p>
          <a:endParaRPr lang="nl-NL"/>
        </a:p>
      </dgm:t>
    </dgm:pt>
    <dgm:pt modelId="{0326EA71-8A41-4AB6-82FB-CD6EFE0530BC}" type="pres">
      <dgm:prSet presAssocID="{2CA74567-25F7-451F-968D-C6852948C6FD}" presName="vert1" presStyleCnt="0"/>
      <dgm:spPr/>
    </dgm:pt>
    <dgm:pt modelId="{AB87A0CC-F301-4857-9C22-F2D971BB0A5E}" type="pres">
      <dgm:prSet presAssocID="{17AAF399-6773-491F-853C-8969438EEACD}" presName="thickLine" presStyleLbl="alignNode1" presStyleIdx="2" presStyleCnt="5"/>
      <dgm:spPr/>
    </dgm:pt>
    <dgm:pt modelId="{34FE51C9-F9A1-4A73-B97D-A81271A1183E}" type="pres">
      <dgm:prSet presAssocID="{17AAF399-6773-491F-853C-8969438EEACD}" presName="horz1" presStyleCnt="0"/>
      <dgm:spPr/>
    </dgm:pt>
    <dgm:pt modelId="{42A8144A-C3D4-404E-A9E0-EFFA7C0206A9}" type="pres">
      <dgm:prSet presAssocID="{17AAF399-6773-491F-853C-8969438EEACD}" presName="tx1" presStyleLbl="revTx" presStyleIdx="2" presStyleCnt="5"/>
      <dgm:spPr/>
      <dgm:t>
        <a:bodyPr/>
        <a:lstStyle/>
        <a:p>
          <a:endParaRPr lang="nl-NL"/>
        </a:p>
      </dgm:t>
    </dgm:pt>
    <dgm:pt modelId="{77AD8CA0-421E-48C2-A049-17EE8BF7301C}" type="pres">
      <dgm:prSet presAssocID="{17AAF399-6773-491F-853C-8969438EEACD}" presName="vert1" presStyleCnt="0"/>
      <dgm:spPr/>
    </dgm:pt>
    <dgm:pt modelId="{5C08FA2C-2F27-43D3-909B-77CAC46405F6}" type="pres">
      <dgm:prSet presAssocID="{BD1F1E4F-DC53-4D0D-8D19-F0D0F17D3A4B}" presName="thickLine" presStyleLbl="alignNode1" presStyleIdx="3" presStyleCnt="5"/>
      <dgm:spPr/>
    </dgm:pt>
    <dgm:pt modelId="{921CF0DC-9699-48A6-BC15-E9E81F80B180}" type="pres">
      <dgm:prSet presAssocID="{BD1F1E4F-DC53-4D0D-8D19-F0D0F17D3A4B}" presName="horz1" presStyleCnt="0"/>
      <dgm:spPr/>
    </dgm:pt>
    <dgm:pt modelId="{3C48168B-3A30-486B-8FFD-42EB111C97E1}" type="pres">
      <dgm:prSet presAssocID="{BD1F1E4F-DC53-4D0D-8D19-F0D0F17D3A4B}" presName="tx1" presStyleLbl="revTx" presStyleIdx="3" presStyleCnt="5"/>
      <dgm:spPr/>
      <dgm:t>
        <a:bodyPr/>
        <a:lstStyle/>
        <a:p>
          <a:endParaRPr lang="nl-NL"/>
        </a:p>
      </dgm:t>
    </dgm:pt>
    <dgm:pt modelId="{470FC008-289B-496E-A6C2-1393A8764F64}" type="pres">
      <dgm:prSet presAssocID="{BD1F1E4F-DC53-4D0D-8D19-F0D0F17D3A4B}" presName="vert1" presStyleCnt="0"/>
      <dgm:spPr/>
    </dgm:pt>
    <dgm:pt modelId="{BBCB5D01-A371-4B98-B5B9-127F9AAA7481}" type="pres">
      <dgm:prSet presAssocID="{0324CB22-9E65-49C9-A4A9-EF971D953C29}" presName="thickLine" presStyleLbl="alignNode1" presStyleIdx="4" presStyleCnt="5"/>
      <dgm:spPr/>
    </dgm:pt>
    <dgm:pt modelId="{63DF444D-5BBF-4672-BE61-2D0DF0776058}" type="pres">
      <dgm:prSet presAssocID="{0324CB22-9E65-49C9-A4A9-EF971D953C29}" presName="horz1" presStyleCnt="0"/>
      <dgm:spPr/>
    </dgm:pt>
    <dgm:pt modelId="{15CD10A4-2A78-4AF5-BD02-F66D7819B622}" type="pres">
      <dgm:prSet presAssocID="{0324CB22-9E65-49C9-A4A9-EF971D953C29}" presName="tx1" presStyleLbl="revTx" presStyleIdx="4" presStyleCnt="5"/>
      <dgm:spPr/>
      <dgm:t>
        <a:bodyPr/>
        <a:lstStyle/>
        <a:p>
          <a:endParaRPr lang="nl-NL"/>
        </a:p>
      </dgm:t>
    </dgm:pt>
    <dgm:pt modelId="{F2F0D42E-0652-40A8-889D-336164EA4AD5}" type="pres">
      <dgm:prSet presAssocID="{0324CB22-9E65-49C9-A4A9-EF971D953C29}" presName="vert1" presStyleCnt="0"/>
      <dgm:spPr/>
    </dgm:pt>
  </dgm:ptLst>
  <dgm:cxnLst>
    <dgm:cxn modelId="{86EAE26A-C3EB-4BDA-9B85-07A009C1658A}" srcId="{9880088E-6D70-43CE-89A6-A1E1C390741A}" destId="{DDB25D09-ACC6-437E-A85A-7C3D030AB0FC}" srcOrd="0" destOrd="0" parTransId="{E4697C17-C95E-4907-A007-5183999D6734}" sibTransId="{F923B48B-CBD0-4C33-9878-126890A4FF30}"/>
    <dgm:cxn modelId="{644425D5-70DC-474C-B0C8-A484DB8EC2CD}" srcId="{9880088E-6D70-43CE-89A6-A1E1C390741A}" destId="{17AAF399-6773-491F-853C-8969438EEACD}" srcOrd="2" destOrd="0" parTransId="{6B0165B2-6F20-4AE0-8F10-B6804AAC1032}" sibTransId="{25160459-7668-42E7-848B-5F3F6DB86E54}"/>
    <dgm:cxn modelId="{94D90AD1-A9FF-4122-A3D9-175243855C4B}" srcId="{9880088E-6D70-43CE-89A6-A1E1C390741A}" destId="{0324CB22-9E65-49C9-A4A9-EF971D953C29}" srcOrd="4" destOrd="0" parTransId="{329EEEDF-2F1D-4F60-8B9B-EBBFCB794442}" sibTransId="{E27CB430-0EDA-4070-9BCC-FA9EB344DD25}"/>
    <dgm:cxn modelId="{9DD8577F-FB7D-43C1-9D83-C579E3F7BB18}" type="presOf" srcId="{17AAF399-6773-491F-853C-8969438EEACD}" destId="{42A8144A-C3D4-404E-A9E0-EFFA7C0206A9}" srcOrd="0" destOrd="0" presId="urn:microsoft.com/office/officeart/2008/layout/LinedList"/>
    <dgm:cxn modelId="{D860F04D-5426-41C2-A61A-9399591BFE41}" type="presOf" srcId="{9880088E-6D70-43CE-89A6-A1E1C390741A}" destId="{2F85E03D-922C-4C18-8753-A8887C6E389D}" srcOrd="0" destOrd="0" presId="urn:microsoft.com/office/officeart/2008/layout/LinedList"/>
    <dgm:cxn modelId="{3D13927B-C222-45B6-A0BB-D4154188F761}" type="presOf" srcId="{DDB25D09-ACC6-437E-A85A-7C3D030AB0FC}" destId="{4ADD5A35-FBBB-456F-8000-E87F070EDD09}" srcOrd="0" destOrd="0" presId="urn:microsoft.com/office/officeart/2008/layout/LinedList"/>
    <dgm:cxn modelId="{BCDD5D86-7A61-43C9-9767-49E5C5C5441C}" type="presOf" srcId="{BD1F1E4F-DC53-4D0D-8D19-F0D0F17D3A4B}" destId="{3C48168B-3A30-486B-8FFD-42EB111C97E1}" srcOrd="0" destOrd="0" presId="urn:microsoft.com/office/officeart/2008/layout/LinedList"/>
    <dgm:cxn modelId="{96C0CEE9-7ECB-4261-8457-4F835D988FA6}" srcId="{9880088E-6D70-43CE-89A6-A1E1C390741A}" destId="{2CA74567-25F7-451F-968D-C6852948C6FD}" srcOrd="1" destOrd="0" parTransId="{5328ED66-136A-4961-9F55-F70FF3BB8CAC}" sibTransId="{F6E67AEC-2364-4881-9AF4-1FB145C066D2}"/>
    <dgm:cxn modelId="{5F8930B4-DD04-4D72-A5A8-A272DB5C69CF}" type="presOf" srcId="{2CA74567-25F7-451F-968D-C6852948C6FD}" destId="{0867A1F7-1CF3-4AD6-A1E6-513F2B9216BB}" srcOrd="0" destOrd="0" presId="urn:microsoft.com/office/officeart/2008/layout/LinedList"/>
    <dgm:cxn modelId="{C3990F62-B4F7-419B-8DFD-DC6E88EE4CF7}" srcId="{9880088E-6D70-43CE-89A6-A1E1C390741A}" destId="{BD1F1E4F-DC53-4D0D-8D19-F0D0F17D3A4B}" srcOrd="3" destOrd="0" parTransId="{0E48E944-1E6C-4E39-BE12-69049861AA6C}" sibTransId="{723421DE-430D-4D4D-BB3D-9946D006DCE3}"/>
    <dgm:cxn modelId="{B6457242-7A64-445E-AC9E-4B43B388F658}" type="presOf" srcId="{0324CB22-9E65-49C9-A4A9-EF971D953C29}" destId="{15CD10A4-2A78-4AF5-BD02-F66D7819B622}" srcOrd="0" destOrd="0" presId="urn:microsoft.com/office/officeart/2008/layout/LinedList"/>
    <dgm:cxn modelId="{E3EAD210-9492-4FF7-85D2-581FA08A287F}" type="presParOf" srcId="{2F85E03D-922C-4C18-8753-A8887C6E389D}" destId="{3F6E3B84-4938-4FA3-86D3-13881CC8B917}" srcOrd="0" destOrd="0" presId="urn:microsoft.com/office/officeart/2008/layout/LinedList"/>
    <dgm:cxn modelId="{43276C3B-83F8-4E73-AFF4-7179DDD83534}" type="presParOf" srcId="{2F85E03D-922C-4C18-8753-A8887C6E389D}" destId="{9FAC7689-F560-4E70-9215-413000ED1FE0}" srcOrd="1" destOrd="0" presId="urn:microsoft.com/office/officeart/2008/layout/LinedList"/>
    <dgm:cxn modelId="{45BAEA48-CAA3-4DE2-8851-ECE3C8517690}" type="presParOf" srcId="{9FAC7689-F560-4E70-9215-413000ED1FE0}" destId="{4ADD5A35-FBBB-456F-8000-E87F070EDD09}" srcOrd="0" destOrd="0" presId="urn:microsoft.com/office/officeart/2008/layout/LinedList"/>
    <dgm:cxn modelId="{2F5E5512-061B-4363-AB64-E57F7F9B6D80}" type="presParOf" srcId="{9FAC7689-F560-4E70-9215-413000ED1FE0}" destId="{07F68C1A-7694-46D9-880C-75059A2B1526}" srcOrd="1" destOrd="0" presId="urn:microsoft.com/office/officeart/2008/layout/LinedList"/>
    <dgm:cxn modelId="{0731C349-966E-4A98-9D33-D5B2D9AAE1C1}" type="presParOf" srcId="{2F85E03D-922C-4C18-8753-A8887C6E389D}" destId="{317C1274-EBF8-4C53-B898-A8102C73ED8D}" srcOrd="2" destOrd="0" presId="urn:microsoft.com/office/officeart/2008/layout/LinedList"/>
    <dgm:cxn modelId="{B9277F2A-8EA8-4896-BEF9-4F3C8D80F431}" type="presParOf" srcId="{2F85E03D-922C-4C18-8753-A8887C6E389D}" destId="{12D53B57-EA62-4265-BA1F-FBE8863A9376}" srcOrd="3" destOrd="0" presId="urn:microsoft.com/office/officeart/2008/layout/LinedList"/>
    <dgm:cxn modelId="{7E504D4E-DFA0-49F7-AE32-1C543B41BA40}" type="presParOf" srcId="{12D53B57-EA62-4265-BA1F-FBE8863A9376}" destId="{0867A1F7-1CF3-4AD6-A1E6-513F2B9216BB}" srcOrd="0" destOrd="0" presId="urn:microsoft.com/office/officeart/2008/layout/LinedList"/>
    <dgm:cxn modelId="{4710CEA3-4742-4792-91AC-4A7833AF9063}" type="presParOf" srcId="{12D53B57-EA62-4265-BA1F-FBE8863A9376}" destId="{0326EA71-8A41-4AB6-82FB-CD6EFE0530BC}" srcOrd="1" destOrd="0" presId="urn:microsoft.com/office/officeart/2008/layout/LinedList"/>
    <dgm:cxn modelId="{AEEC6C9B-8037-4E7F-91D9-CFC4B317C26F}" type="presParOf" srcId="{2F85E03D-922C-4C18-8753-A8887C6E389D}" destId="{AB87A0CC-F301-4857-9C22-F2D971BB0A5E}" srcOrd="4" destOrd="0" presId="urn:microsoft.com/office/officeart/2008/layout/LinedList"/>
    <dgm:cxn modelId="{611537EC-27C0-4EB9-87E8-EFF565313F69}" type="presParOf" srcId="{2F85E03D-922C-4C18-8753-A8887C6E389D}" destId="{34FE51C9-F9A1-4A73-B97D-A81271A1183E}" srcOrd="5" destOrd="0" presId="urn:microsoft.com/office/officeart/2008/layout/LinedList"/>
    <dgm:cxn modelId="{0F770737-2F36-44F7-B2AB-BC162C444C00}" type="presParOf" srcId="{34FE51C9-F9A1-4A73-B97D-A81271A1183E}" destId="{42A8144A-C3D4-404E-A9E0-EFFA7C0206A9}" srcOrd="0" destOrd="0" presId="urn:microsoft.com/office/officeart/2008/layout/LinedList"/>
    <dgm:cxn modelId="{026865CF-2923-40C3-B46B-34A48F3B004C}" type="presParOf" srcId="{34FE51C9-F9A1-4A73-B97D-A81271A1183E}" destId="{77AD8CA0-421E-48C2-A049-17EE8BF7301C}" srcOrd="1" destOrd="0" presId="urn:microsoft.com/office/officeart/2008/layout/LinedList"/>
    <dgm:cxn modelId="{72A3635C-2E3A-4D15-A1F0-CD8DA19455EE}" type="presParOf" srcId="{2F85E03D-922C-4C18-8753-A8887C6E389D}" destId="{5C08FA2C-2F27-43D3-909B-77CAC46405F6}" srcOrd="6" destOrd="0" presId="urn:microsoft.com/office/officeart/2008/layout/LinedList"/>
    <dgm:cxn modelId="{AF82DEA2-739F-4A16-B375-3AEBEE6708A6}" type="presParOf" srcId="{2F85E03D-922C-4C18-8753-A8887C6E389D}" destId="{921CF0DC-9699-48A6-BC15-E9E81F80B180}" srcOrd="7" destOrd="0" presId="urn:microsoft.com/office/officeart/2008/layout/LinedList"/>
    <dgm:cxn modelId="{77538681-D456-4780-90CC-344148096A19}" type="presParOf" srcId="{921CF0DC-9699-48A6-BC15-E9E81F80B180}" destId="{3C48168B-3A30-486B-8FFD-42EB111C97E1}" srcOrd="0" destOrd="0" presId="urn:microsoft.com/office/officeart/2008/layout/LinedList"/>
    <dgm:cxn modelId="{C67F68F9-2A4A-4F68-9F41-498DDDDA9CE8}" type="presParOf" srcId="{921CF0DC-9699-48A6-BC15-E9E81F80B180}" destId="{470FC008-289B-496E-A6C2-1393A8764F64}" srcOrd="1" destOrd="0" presId="urn:microsoft.com/office/officeart/2008/layout/LinedList"/>
    <dgm:cxn modelId="{2791DF1B-A361-4257-990C-22B164964212}" type="presParOf" srcId="{2F85E03D-922C-4C18-8753-A8887C6E389D}" destId="{BBCB5D01-A371-4B98-B5B9-127F9AAA7481}" srcOrd="8" destOrd="0" presId="urn:microsoft.com/office/officeart/2008/layout/LinedList"/>
    <dgm:cxn modelId="{8574232D-A67C-45A3-B9B8-EF59F6326C2B}" type="presParOf" srcId="{2F85E03D-922C-4C18-8753-A8887C6E389D}" destId="{63DF444D-5BBF-4672-BE61-2D0DF0776058}" srcOrd="9" destOrd="0" presId="urn:microsoft.com/office/officeart/2008/layout/LinedList"/>
    <dgm:cxn modelId="{0968E900-80E4-4D36-998F-44FAB2D8EBD5}" type="presParOf" srcId="{63DF444D-5BBF-4672-BE61-2D0DF0776058}" destId="{15CD10A4-2A78-4AF5-BD02-F66D7819B622}" srcOrd="0" destOrd="0" presId="urn:microsoft.com/office/officeart/2008/layout/LinedList"/>
    <dgm:cxn modelId="{093C1EF4-926D-4B3A-82B3-26936E890250}" type="presParOf" srcId="{63DF444D-5BBF-4672-BE61-2D0DF0776058}" destId="{F2F0D42E-0652-40A8-889D-336164EA4AD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B3238-2034-4A53-886D-65F4E40F4B18}">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D36FD8-BC87-4651-B8B7-83D0606329D7}">
      <dsp:nvSpPr>
        <dsp:cNvPr id="0" name=""/>
        <dsp:cNvSpPr/>
      </dsp:nvSpPr>
      <dsp:spPr>
        <a:xfrm>
          <a:off x="0" y="2124"/>
          <a:ext cx="105156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l-NL" sz="1800" kern="1200" dirty="0"/>
            <a:t>			Dak		Gevel		Vloer		Glas		</a:t>
          </a:r>
          <a:endParaRPr lang="en-US" sz="1800" kern="1200" dirty="0"/>
        </a:p>
      </dsp:txBody>
      <dsp:txXfrm>
        <a:off x="0" y="2124"/>
        <a:ext cx="10515600" cy="395189"/>
      </dsp:txXfrm>
    </dsp:sp>
    <dsp:sp modelId="{0955E31A-9721-45C4-9810-350878BB0574}">
      <dsp:nvSpPr>
        <dsp:cNvPr id="0" name=""/>
        <dsp:cNvSpPr/>
      </dsp:nvSpPr>
      <dsp:spPr>
        <a:xfrm>
          <a:off x="0" y="39731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70B3AD-88E0-4A1D-978C-D6DB64D8C190}">
      <dsp:nvSpPr>
        <dsp:cNvPr id="0" name=""/>
        <dsp:cNvSpPr/>
      </dsp:nvSpPr>
      <dsp:spPr>
        <a:xfrm>
          <a:off x="0" y="397314"/>
          <a:ext cx="105156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l-NL" sz="1800" kern="1200" dirty="0">
              <a:solidFill>
                <a:srgbClr val="FF0000"/>
              </a:solidFill>
            </a:rPr>
            <a:t>Voor 1965		0,22		0,22/0,36	0,17		Enkel		</a:t>
          </a:r>
          <a:endParaRPr lang="en-US" sz="1800" kern="1200" dirty="0">
            <a:solidFill>
              <a:srgbClr val="FF0000"/>
            </a:solidFill>
          </a:endParaRPr>
        </a:p>
      </dsp:txBody>
      <dsp:txXfrm>
        <a:off x="0" y="397314"/>
        <a:ext cx="10515600" cy="395189"/>
      </dsp:txXfrm>
    </dsp:sp>
    <dsp:sp modelId="{13348AA4-AD47-4C52-A387-1FD73D96B8D5}">
      <dsp:nvSpPr>
        <dsp:cNvPr id="0" name=""/>
        <dsp:cNvSpPr/>
      </dsp:nvSpPr>
      <dsp:spPr>
        <a:xfrm>
          <a:off x="0" y="79250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3E69D9-3C44-4756-AA77-DF59ECE61489}">
      <dsp:nvSpPr>
        <dsp:cNvPr id="0" name=""/>
        <dsp:cNvSpPr/>
      </dsp:nvSpPr>
      <dsp:spPr>
        <a:xfrm>
          <a:off x="0" y="792504"/>
          <a:ext cx="105156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l-NL" sz="1800" kern="1200" dirty="0">
              <a:solidFill>
                <a:srgbClr val="FF0000"/>
              </a:solidFill>
            </a:rPr>
            <a:t>1965 – 1974		0,86		0,43		0,17		Enkel/Dubbel</a:t>
          </a:r>
          <a:endParaRPr lang="en-US" sz="1800" kern="1200" dirty="0">
            <a:solidFill>
              <a:srgbClr val="FF0000"/>
            </a:solidFill>
          </a:endParaRPr>
        </a:p>
      </dsp:txBody>
      <dsp:txXfrm>
        <a:off x="0" y="792504"/>
        <a:ext cx="10515600" cy="395189"/>
      </dsp:txXfrm>
    </dsp:sp>
    <dsp:sp modelId="{06B890AE-A8F2-4C2A-8662-47AD56A614BE}">
      <dsp:nvSpPr>
        <dsp:cNvPr id="0" name=""/>
        <dsp:cNvSpPr/>
      </dsp:nvSpPr>
      <dsp:spPr>
        <a:xfrm>
          <a:off x="0" y="118769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463215-0087-40E7-8593-CE3E240903A8}">
      <dsp:nvSpPr>
        <dsp:cNvPr id="0" name=""/>
        <dsp:cNvSpPr/>
      </dsp:nvSpPr>
      <dsp:spPr>
        <a:xfrm>
          <a:off x="0" y="1187694"/>
          <a:ext cx="105156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l-NL" sz="1800" kern="1200" dirty="0">
              <a:solidFill>
                <a:srgbClr val="FF0000"/>
              </a:solidFill>
            </a:rPr>
            <a:t>1975 – 1982		1,30		1,30		0,52		Enkel/Dubbel</a:t>
          </a:r>
          <a:endParaRPr lang="en-US" sz="1800" kern="1200" dirty="0">
            <a:solidFill>
              <a:srgbClr val="FF0000"/>
            </a:solidFill>
          </a:endParaRPr>
        </a:p>
      </dsp:txBody>
      <dsp:txXfrm>
        <a:off x="0" y="1187694"/>
        <a:ext cx="10515600" cy="395189"/>
      </dsp:txXfrm>
    </dsp:sp>
    <dsp:sp modelId="{1352F010-7A17-4DA8-BD78-9E0A71E56469}">
      <dsp:nvSpPr>
        <dsp:cNvPr id="0" name=""/>
        <dsp:cNvSpPr/>
      </dsp:nvSpPr>
      <dsp:spPr>
        <a:xfrm>
          <a:off x="0" y="158288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44D262-ED5F-4D6E-8298-59A2BA83E5F3}">
      <dsp:nvSpPr>
        <dsp:cNvPr id="0" name=""/>
        <dsp:cNvSpPr/>
      </dsp:nvSpPr>
      <dsp:spPr>
        <a:xfrm>
          <a:off x="0" y="1582884"/>
          <a:ext cx="105156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l-NL" sz="1800" kern="1200" dirty="0">
              <a:solidFill>
                <a:srgbClr val="FF0000"/>
              </a:solidFill>
            </a:rPr>
            <a:t>1983 – 1987		1,30		1,30		1,30		Enkel/Dubbel</a:t>
          </a:r>
          <a:endParaRPr lang="en-US" sz="1800" kern="1200" dirty="0">
            <a:solidFill>
              <a:srgbClr val="FF0000"/>
            </a:solidFill>
          </a:endParaRPr>
        </a:p>
      </dsp:txBody>
      <dsp:txXfrm>
        <a:off x="0" y="1582884"/>
        <a:ext cx="10515600" cy="395189"/>
      </dsp:txXfrm>
    </dsp:sp>
    <dsp:sp modelId="{28583340-2C26-454B-A4DA-2F9214305B0A}">
      <dsp:nvSpPr>
        <dsp:cNvPr id="0" name=""/>
        <dsp:cNvSpPr/>
      </dsp:nvSpPr>
      <dsp:spPr>
        <a:xfrm>
          <a:off x="0" y="197807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A7539D-BE2B-4546-8747-71023A217F15}">
      <dsp:nvSpPr>
        <dsp:cNvPr id="0" name=""/>
        <dsp:cNvSpPr/>
      </dsp:nvSpPr>
      <dsp:spPr>
        <a:xfrm>
          <a:off x="0" y="1978074"/>
          <a:ext cx="105156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l-NL" sz="1800" kern="1200" dirty="0">
              <a:solidFill>
                <a:srgbClr val="FF0000"/>
              </a:solidFill>
            </a:rPr>
            <a:t>1988 – 1991		2,00		2,00		1,30		Dubbel</a:t>
          </a:r>
          <a:endParaRPr lang="en-US" sz="1800" kern="1200" dirty="0">
            <a:solidFill>
              <a:srgbClr val="FF0000"/>
            </a:solidFill>
          </a:endParaRPr>
        </a:p>
      </dsp:txBody>
      <dsp:txXfrm>
        <a:off x="0" y="1978074"/>
        <a:ext cx="10515600" cy="395189"/>
      </dsp:txXfrm>
    </dsp:sp>
    <dsp:sp modelId="{65CF5F30-8050-4708-9CDA-F072F4D2F5A4}">
      <dsp:nvSpPr>
        <dsp:cNvPr id="0" name=""/>
        <dsp:cNvSpPr/>
      </dsp:nvSpPr>
      <dsp:spPr>
        <a:xfrm>
          <a:off x="0" y="237326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FA1980-4FD6-48D0-87E8-EFE9A178DDB5}">
      <dsp:nvSpPr>
        <dsp:cNvPr id="0" name=""/>
        <dsp:cNvSpPr/>
      </dsp:nvSpPr>
      <dsp:spPr>
        <a:xfrm>
          <a:off x="0" y="2373263"/>
          <a:ext cx="105156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l-NL" sz="1800" kern="1200" dirty="0">
              <a:solidFill>
                <a:srgbClr val="FFC000"/>
              </a:solidFill>
            </a:rPr>
            <a:t>1992 – 2013		2,50		2,50		2,50 		Dubbel/HR</a:t>
          </a:r>
          <a:endParaRPr lang="en-US" sz="1800" kern="1200" dirty="0">
            <a:solidFill>
              <a:srgbClr val="FFC000"/>
            </a:solidFill>
          </a:endParaRPr>
        </a:p>
      </dsp:txBody>
      <dsp:txXfrm>
        <a:off x="0" y="2373263"/>
        <a:ext cx="10515600" cy="395189"/>
      </dsp:txXfrm>
    </dsp:sp>
    <dsp:sp modelId="{BB192D03-5F2C-4361-A124-5684264094AE}">
      <dsp:nvSpPr>
        <dsp:cNvPr id="0" name=""/>
        <dsp:cNvSpPr/>
      </dsp:nvSpPr>
      <dsp:spPr>
        <a:xfrm>
          <a:off x="0" y="276845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FFC5AD-A2D2-4326-8383-148D5B3E25F0}">
      <dsp:nvSpPr>
        <dsp:cNvPr id="0" name=""/>
        <dsp:cNvSpPr/>
      </dsp:nvSpPr>
      <dsp:spPr>
        <a:xfrm>
          <a:off x="0" y="2768453"/>
          <a:ext cx="105156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l-NL" sz="1800" kern="1200" dirty="0">
              <a:solidFill>
                <a:srgbClr val="FFC000"/>
              </a:solidFill>
            </a:rPr>
            <a:t>2014 – 2014		3,50		3,50		3,50		HR/HR++</a:t>
          </a:r>
          <a:endParaRPr lang="en-US" sz="1800" kern="1200" dirty="0">
            <a:solidFill>
              <a:srgbClr val="FFC000"/>
            </a:solidFill>
          </a:endParaRPr>
        </a:p>
      </dsp:txBody>
      <dsp:txXfrm>
        <a:off x="0" y="2768453"/>
        <a:ext cx="10515600" cy="395189"/>
      </dsp:txXfrm>
    </dsp:sp>
    <dsp:sp modelId="{8CB5E1D3-24BF-4746-91C9-0A616C9522F8}">
      <dsp:nvSpPr>
        <dsp:cNvPr id="0" name=""/>
        <dsp:cNvSpPr/>
      </dsp:nvSpPr>
      <dsp:spPr>
        <a:xfrm>
          <a:off x="0" y="316364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7D1217-E928-4975-86D5-3DE863890E0E}">
      <dsp:nvSpPr>
        <dsp:cNvPr id="0" name=""/>
        <dsp:cNvSpPr/>
      </dsp:nvSpPr>
      <dsp:spPr>
        <a:xfrm>
          <a:off x="0" y="3163643"/>
          <a:ext cx="105156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l-NL" sz="1800" b="1" kern="1200" dirty="0">
              <a:solidFill>
                <a:srgbClr val="92D050"/>
              </a:solidFill>
            </a:rPr>
            <a:t>2015 – 2020		6,00		4,50		3,50		HR/HR++</a:t>
          </a:r>
          <a:endParaRPr lang="en-US" sz="1800" b="1" kern="1200" dirty="0">
            <a:solidFill>
              <a:srgbClr val="92D050"/>
            </a:solidFill>
          </a:endParaRPr>
        </a:p>
      </dsp:txBody>
      <dsp:txXfrm>
        <a:off x="0" y="3163643"/>
        <a:ext cx="10515600" cy="395189"/>
      </dsp:txXfrm>
    </dsp:sp>
    <dsp:sp modelId="{6BCC00C8-303F-429B-8513-FF2ED87E33E1}">
      <dsp:nvSpPr>
        <dsp:cNvPr id="0" name=""/>
        <dsp:cNvSpPr/>
      </dsp:nvSpPr>
      <dsp:spPr>
        <a:xfrm>
          <a:off x="0" y="355883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8F655C-92D0-4FC6-900A-399B5E3E6144}">
      <dsp:nvSpPr>
        <dsp:cNvPr id="0" name=""/>
        <dsp:cNvSpPr/>
      </dsp:nvSpPr>
      <dsp:spPr>
        <a:xfrm>
          <a:off x="0" y="3558833"/>
          <a:ext cx="105156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l-NL" sz="1800" b="1" kern="1200" dirty="0">
              <a:solidFill>
                <a:srgbClr val="92D050"/>
              </a:solidFill>
            </a:rPr>
            <a:t>2021 – heden		6,30		4,70		3,70  		HR++/HR+++</a:t>
          </a:r>
          <a:r>
            <a:rPr lang="nl-NL" sz="1800" kern="1200" dirty="0"/>
            <a:t>	</a:t>
          </a:r>
          <a:endParaRPr lang="en-US" sz="1800" kern="1200" dirty="0"/>
        </a:p>
      </dsp:txBody>
      <dsp:txXfrm>
        <a:off x="0" y="3558833"/>
        <a:ext cx="10515600" cy="395189"/>
      </dsp:txXfrm>
    </dsp:sp>
    <dsp:sp modelId="{FCA4AE43-1A3F-4DD8-AFB9-BF409471F4D5}">
      <dsp:nvSpPr>
        <dsp:cNvPr id="0" name=""/>
        <dsp:cNvSpPr/>
      </dsp:nvSpPr>
      <dsp:spPr>
        <a:xfrm>
          <a:off x="0" y="395402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8B0C17-EEB8-4FAB-BB98-0C833ACA95AC}">
      <dsp:nvSpPr>
        <dsp:cNvPr id="0" name=""/>
        <dsp:cNvSpPr/>
      </dsp:nvSpPr>
      <dsp:spPr>
        <a:xfrm>
          <a:off x="0" y="3954023"/>
          <a:ext cx="105156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l-NL" sz="1800" b="1" kern="1200" dirty="0">
              <a:solidFill>
                <a:srgbClr val="00B050"/>
              </a:solidFill>
            </a:rPr>
            <a:t>NOM-PASSIEF		10,00		8,00		5,00		HR+++	</a:t>
          </a:r>
          <a:r>
            <a:rPr lang="nl-NL" sz="1800" b="1" kern="1200" dirty="0"/>
            <a:t> 	</a:t>
          </a:r>
          <a:endParaRPr lang="en-US" sz="1800" kern="1200" dirty="0"/>
        </a:p>
      </dsp:txBody>
      <dsp:txXfrm>
        <a:off x="0" y="3954023"/>
        <a:ext cx="10515600" cy="3951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E3B84-4938-4FA3-86D3-13881CC8B917}">
      <dsp:nvSpPr>
        <dsp:cNvPr id="0" name=""/>
        <dsp:cNvSpPr/>
      </dsp:nvSpPr>
      <dsp:spPr>
        <a:xfrm>
          <a:off x="0" y="484"/>
          <a:ext cx="575273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DD5A35-FBBB-456F-8000-E87F070EDD09}">
      <dsp:nvSpPr>
        <dsp:cNvPr id="0" name=""/>
        <dsp:cNvSpPr/>
      </dsp:nvSpPr>
      <dsp:spPr>
        <a:xfrm>
          <a:off x="0" y="484"/>
          <a:ext cx="5752730" cy="793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nl-NL" sz="1900" kern="1200"/>
            <a:t>Beweegreden verschilt heel sterk per persoon zelfs binnen een huishouden.</a:t>
          </a:r>
          <a:endParaRPr lang="en-US" sz="1900" kern="1200"/>
        </a:p>
      </dsp:txBody>
      <dsp:txXfrm>
        <a:off x="0" y="484"/>
        <a:ext cx="5752730" cy="793869"/>
      </dsp:txXfrm>
    </dsp:sp>
    <dsp:sp modelId="{317C1274-EBF8-4C53-B898-A8102C73ED8D}">
      <dsp:nvSpPr>
        <dsp:cNvPr id="0" name=""/>
        <dsp:cNvSpPr/>
      </dsp:nvSpPr>
      <dsp:spPr>
        <a:xfrm>
          <a:off x="0" y="794354"/>
          <a:ext cx="575273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67A1F7-1CF3-4AD6-A1E6-513F2B9216BB}">
      <dsp:nvSpPr>
        <dsp:cNvPr id="0" name=""/>
        <dsp:cNvSpPr/>
      </dsp:nvSpPr>
      <dsp:spPr>
        <a:xfrm>
          <a:off x="0" y="794354"/>
          <a:ext cx="5752730" cy="793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nl-NL" sz="1900" kern="1200"/>
            <a:t>Comfort is een belangrijkste motivatie om te verduurzamen, last van tocht, te warm in de zomer etc.</a:t>
          </a:r>
          <a:endParaRPr lang="en-US" sz="1900" kern="1200"/>
        </a:p>
      </dsp:txBody>
      <dsp:txXfrm>
        <a:off x="0" y="794354"/>
        <a:ext cx="5752730" cy="793869"/>
      </dsp:txXfrm>
    </dsp:sp>
    <dsp:sp modelId="{AB87A0CC-F301-4857-9C22-F2D971BB0A5E}">
      <dsp:nvSpPr>
        <dsp:cNvPr id="0" name=""/>
        <dsp:cNvSpPr/>
      </dsp:nvSpPr>
      <dsp:spPr>
        <a:xfrm>
          <a:off x="0" y="1588224"/>
          <a:ext cx="575273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A8144A-C3D4-404E-A9E0-EFFA7C0206A9}">
      <dsp:nvSpPr>
        <dsp:cNvPr id="0" name=""/>
        <dsp:cNvSpPr/>
      </dsp:nvSpPr>
      <dsp:spPr>
        <a:xfrm>
          <a:off x="0" y="1588224"/>
          <a:ext cx="5752730" cy="793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nl-NL" sz="1900" kern="1200"/>
            <a:t>Financiële besparing is de tweede beweegreden, deze is voor iedereen interessant.</a:t>
          </a:r>
          <a:endParaRPr lang="en-US" sz="1900" kern="1200"/>
        </a:p>
      </dsp:txBody>
      <dsp:txXfrm>
        <a:off x="0" y="1588224"/>
        <a:ext cx="5752730" cy="793869"/>
      </dsp:txXfrm>
    </dsp:sp>
    <dsp:sp modelId="{5C08FA2C-2F27-43D3-909B-77CAC46405F6}">
      <dsp:nvSpPr>
        <dsp:cNvPr id="0" name=""/>
        <dsp:cNvSpPr/>
      </dsp:nvSpPr>
      <dsp:spPr>
        <a:xfrm>
          <a:off x="0" y="2382093"/>
          <a:ext cx="575273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48168B-3A30-486B-8FFD-42EB111C97E1}">
      <dsp:nvSpPr>
        <dsp:cNvPr id="0" name=""/>
        <dsp:cNvSpPr/>
      </dsp:nvSpPr>
      <dsp:spPr>
        <a:xfrm>
          <a:off x="0" y="2382093"/>
          <a:ext cx="5752730" cy="793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nl-NL" sz="1900" kern="1200"/>
            <a:t>Als middel voor waard verhoging van de woning komt hierna. </a:t>
          </a:r>
          <a:endParaRPr lang="en-US" sz="1900" kern="1200"/>
        </a:p>
      </dsp:txBody>
      <dsp:txXfrm>
        <a:off x="0" y="2382093"/>
        <a:ext cx="5752730" cy="793869"/>
      </dsp:txXfrm>
    </dsp:sp>
    <dsp:sp modelId="{BBCB5D01-A371-4B98-B5B9-127F9AAA7481}">
      <dsp:nvSpPr>
        <dsp:cNvPr id="0" name=""/>
        <dsp:cNvSpPr/>
      </dsp:nvSpPr>
      <dsp:spPr>
        <a:xfrm>
          <a:off x="0" y="3175963"/>
          <a:ext cx="575273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CD10A4-2A78-4AF5-BD02-F66D7819B622}">
      <dsp:nvSpPr>
        <dsp:cNvPr id="0" name=""/>
        <dsp:cNvSpPr/>
      </dsp:nvSpPr>
      <dsp:spPr>
        <a:xfrm>
          <a:off x="0" y="3175963"/>
          <a:ext cx="5752730" cy="793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nl-NL" sz="1900" kern="1200"/>
            <a:t>Onderaan bungelt een beter milieu!</a:t>
          </a:r>
          <a:endParaRPr lang="en-US" sz="1900" kern="1200"/>
        </a:p>
      </dsp:txBody>
      <dsp:txXfrm>
        <a:off x="0" y="3175963"/>
        <a:ext cx="5752730" cy="7938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DE217D6-5ECC-473E-BB56-66461DCA7C2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 xmlns:a16="http://schemas.microsoft.com/office/drawing/2014/main" id="{6245D8A8-B20B-4AFC-9E77-A73DBBF952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 xmlns:a16="http://schemas.microsoft.com/office/drawing/2014/main" id="{A9C8C553-DF4D-47CF-8A8E-D8FC630C8288}"/>
              </a:ext>
            </a:extLst>
          </p:cNvPr>
          <p:cNvSpPr>
            <a:spLocks noGrp="1"/>
          </p:cNvSpPr>
          <p:nvPr>
            <p:ph type="dt" sz="half" idx="10"/>
          </p:nvPr>
        </p:nvSpPr>
        <p:spPr/>
        <p:txBody>
          <a:bodyPr/>
          <a:lstStyle/>
          <a:p>
            <a:fld id="{0E02645A-D669-49B1-A337-1522BDDB6C6A}" type="datetimeFigureOut">
              <a:rPr lang="nl-NL" smtClean="0"/>
              <a:t>24-02-22</a:t>
            </a:fld>
            <a:endParaRPr lang="nl-NL"/>
          </a:p>
        </p:txBody>
      </p:sp>
      <p:sp>
        <p:nvSpPr>
          <p:cNvPr id="5" name="Tijdelijke aanduiding voor voettekst 4">
            <a:extLst>
              <a:ext uri="{FF2B5EF4-FFF2-40B4-BE49-F238E27FC236}">
                <a16:creationId xmlns="" xmlns:a16="http://schemas.microsoft.com/office/drawing/2014/main" id="{18EF6007-DD21-4806-A31C-8EADEB6398B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 xmlns:a16="http://schemas.microsoft.com/office/drawing/2014/main" id="{3BA57CF6-44FA-447E-A283-3FBB074C348C}"/>
              </a:ext>
            </a:extLst>
          </p:cNvPr>
          <p:cNvSpPr>
            <a:spLocks noGrp="1"/>
          </p:cNvSpPr>
          <p:nvPr>
            <p:ph type="sldNum" sz="quarter" idx="12"/>
          </p:nvPr>
        </p:nvSpPr>
        <p:spPr/>
        <p:txBody>
          <a:bodyPr/>
          <a:lstStyle/>
          <a:p>
            <a:fld id="{62AA10EC-50C8-4EB7-9283-EA3EF15AEA94}" type="slidenum">
              <a:rPr lang="nl-NL" smtClean="0"/>
              <a:t>‹nr.›</a:t>
            </a:fld>
            <a:endParaRPr lang="nl-NL"/>
          </a:p>
        </p:txBody>
      </p:sp>
    </p:spTree>
    <p:extLst>
      <p:ext uri="{BB962C8B-B14F-4D97-AF65-F5344CB8AC3E}">
        <p14:creationId xmlns:p14="http://schemas.microsoft.com/office/powerpoint/2010/main" val="39275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C6A9112-0881-44C0-A3E5-5AB7F9B3A3B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 xmlns:a16="http://schemas.microsoft.com/office/drawing/2014/main" id="{F0963C9D-321F-498C-A1F0-163521B9214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 xmlns:a16="http://schemas.microsoft.com/office/drawing/2014/main" id="{755FE26C-D000-44E2-AA89-734ED030D9E9}"/>
              </a:ext>
            </a:extLst>
          </p:cNvPr>
          <p:cNvSpPr>
            <a:spLocks noGrp="1"/>
          </p:cNvSpPr>
          <p:nvPr>
            <p:ph type="dt" sz="half" idx="10"/>
          </p:nvPr>
        </p:nvSpPr>
        <p:spPr/>
        <p:txBody>
          <a:bodyPr/>
          <a:lstStyle/>
          <a:p>
            <a:fld id="{0E02645A-D669-49B1-A337-1522BDDB6C6A}" type="datetimeFigureOut">
              <a:rPr lang="nl-NL" smtClean="0"/>
              <a:t>24-02-22</a:t>
            </a:fld>
            <a:endParaRPr lang="nl-NL"/>
          </a:p>
        </p:txBody>
      </p:sp>
      <p:sp>
        <p:nvSpPr>
          <p:cNvPr id="5" name="Tijdelijke aanduiding voor voettekst 4">
            <a:extLst>
              <a:ext uri="{FF2B5EF4-FFF2-40B4-BE49-F238E27FC236}">
                <a16:creationId xmlns="" xmlns:a16="http://schemas.microsoft.com/office/drawing/2014/main" id="{7BA733F7-C162-4FD0-9752-45D640A465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 xmlns:a16="http://schemas.microsoft.com/office/drawing/2014/main" id="{87B8A4CC-B3C6-45DD-A8BC-DA2D0D18E150}"/>
              </a:ext>
            </a:extLst>
          </p:cNvPr>
          <p:cNvSpPr>
            <a:spLocks noGrp="1"/>
          </p:cNvSpPr>
          <p:nvPr>
            <p:ph type="sldNum" sz="quarter" idx="12"/>
          </p:nvPr>
        </p:nvSpPr>
        <p:spPr/>
        <p:txBody>
          <a:bodyPr/>
          <a:lstStyle/>
          <a:p>
            <a:fld id="{62AA10EC-50C8-4EB7-9283-EA3EF15AEA94}" type="slidenum">
              <a:rPr lang="nl-NL" smtClean="0"/>
              <a:t>‹nr.›</a:t>
            </a:fld>
            <a:endParaRPr lang="nl-NL"/>
          </a:p>
        </p:txBody>
      </p:sp>
    </p:spTree>
    <p:extLst>
      <p:ext uri="{BB962C8B-B14F-4D97-AF65-F5344CB8AC3E}">
        <p14:creationId xmlns:p14="http://schemas.microsoft.com/office/powerpoint/2010/main" val="97236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 xmlns:a16="http://schemas.microsoft.com/office/drawing/2014/main" id="{79263DC7-DF9C-4860-91BE-2B38AE4050A0}"/>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 xmlns:a16="http://schemas.microsoft.com/office/drawing/2014/main" id="{1F395F9B-DED1-4909-A9F2-80C25AD9F33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 xmlns:a16="http://schemas.microsoft.com/office/drawing/2014/main" id="{FCC04D05-142F-4E27-90CD-981F2AB0F036}"/>
              </a:ext>
            </a:extLst>
          </p:cNvPr>
          <p:cNvSpPr>
            <a:spLocks noGrp="1"/>
          </p:cNvSpPr>
          <p:nvPr>
            <p:ph type="dt" sz="half" idx="10"/>
          </p:nvPr>
        </p:nvSpPr>
        <p:spPr/>
        <p:txBody>
          <a:bodyPr/>
          <a:lstStyle/>
          <a:p>
            <a:fld id="{0E02645A-D669-49B1-A337-1522BDDB6C6A}" type="datetimeFigureOut">
              <a:rPr lang="nl-NL" smtClean="0"/>
              <a:t>24-02-22</a:t>
            </a:fld>
            <a:endParaRPr lang="nl-NL"/>
          </a:p>
        </p:txBody>
      </p:sp>
      <p:sp>
        <p:nvSpPr>
          <p:cNvPr id="5" name="Tijdelijke aanduiding voor voettekst 4">
            <a:extLst>
              <a:ext uri="{FF2B5EF4-FFF2-40B4-BE49-F238E27FC236}">
                <a16:creationId xmlns="" xmlns:a16="http://schemas.microsoft.com/office/drawing/2014/main" id="{9EA61C49-AD6C-4687-9E89-8F9BCADEC06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 xmlns:a16="http://schemas.microsoft.com/office/drawing/2014/main" id="{B414C8FD-D15D-4EEE-AA8A-4D3AB989E8D1}"/>
              </a:ext>
            </a:extLst>
          </p:cNvPr>
          <p:cNvSpPr>
            <a:spLocks noGrp="1"/>
          </p:cNvSpPr>
          <p:nvPr>
            <p:ph type="sldNum" sz="quarter" idx="12"/>
          </p:nvPr>
        </p:nvSpPr>
        <p:spPr/>
        <p:txBody>
          <a:bodyPr/>
          <a:lstStyle/>
          <a:p>
            <a:fld id="{62AA10EC-50C8-4EB7-9283-EA3EF15AEA94}" type="slidenum">
              <a:rPr lang="nl-NL" smtClean="0"/>
              <a:t>‹nr.›</a:t>
            </a:fld>
            <a:endParaRPr lang="nl-NL"/>
          </a:p>
        </p:txBody>
      </p:sp>
    </p:spTree>
    <p:extLst>
      <p:ext uri="{BB962C8B-B14F-4D97-AF65-F5344CB8AC3E}">
        <p14:creationId xmlns:p14="http://schemas.microsoft.com/office/powerpoint/2010/main" val="120282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4FC67B8-E423-429F-8F4F-C2F7A05D204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 xmlns:a16="http://schemas.microsoft.com/office/drawing/2014/main" id="{8A18B43E-F61C-48F8-9883-946C88072E7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 xmlns:a16="http://schemas.microsoft.com/office/drawing/2014/main" id="{91C5413F-B7BE-4074-8250-1AA412863B9C}"/>
              </a:ext>
            </a:extLst>
          </p:cNvPr>
          <p:cNvSpPr>
            <a:spLocks noGrp="1"/>
          </p:cNvSpPr>
          <p:nvPr>
            <p:ph type="dt" sz="half" idx="10"/>
          </p:nvPr>
        </p:nvSpPr>
        <p:spPr/>
        <p:txBody>
          <a:bodyPr/>
          <a:lstStyle/>
          <a:p>
            <a:fld id="{0E02645A-D669-49B1-A337-1522BDDB6C6A}" type="datetimeFigureOut">
              <a:rPr lang="nl-NL" smtClean="0"/>
              <a:t>24-02-22</a:t>
            </a:fld>
            <a:endParaRPr lang="nl-NL"/>
          </a:p>
        </p:txBody>
      </p:sp>
      <p:sp>
        <p:nvSpPr>
          <p:cNvPr id="5" name="Tijdelijke aanduiding voor voettekst 4">
            <a:extLst>
              <a:ext uri="{FF2B5EF4-FFF2-40B4-BE49-F238E27FC236}">
                <a16:creationId xmlns="" xmlns:a16="http://schemas.microsoft.com/office/drawing/2014/main" id="{6277F416-9DD0-4904-B725-5176271E8F4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 xmlns:a16="http://schemas.microsoft.com/office/drawing/2014/main" id="{AEA46DC0-AB8D-4144-8657-FFAA318EB0E9}"/>
              </a:ext>
            </a:extLst>
          </p:cNvPr>
          <p:cNvSpPr>
            <a:spLocks noGrp="1"/>
          </p:cNvSpPr>
          <p:nvPr>
            <p:ph type="sldNum" sz="quarter" idx="12"/>
          </p:nvPr>
        </p:nvSpPr>
        <p:spPr/>
        <p:txBody>
          <a:bodyPr/>
          <a:lstStyle/>
          <a:p>
            <a:fld id="{62AA10EC-50C8-4EB7-9283-EA3EF15AEA94}" type="slidenum">
              <a:rPr lang="nl-NL" smtClean="0"/>
              <a:t>‹nr.›</a:t>
            </a:fld>
            <a:endParaRPr lang="nl-NL"/>
          </a:p>
        </p:txBody>
      </p:sp>
    </p:spTree>
    <p:extLst>
      <p:ext uri="{BB962C8B-B14F-4D97-AF65-F5344CB8AC3E}">
        <p14:creationId xmlns:p14="http://schemas.microsoft.com/office/powerpoint/2010/main" val="417774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AF40FD69-F590-4501-B782-477AF0C38A5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 xmlns:a16="http://schemas.microsoft.com/office/drawing/2014/main" id="{369BF5B0-E843-4BA4-9D39-D6C85F81D2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 xmlns:a16="http://schemas.microsoft.com/office/drawing/2014/main" id="{5385342F-6561-4AA9-B829-2365B6B2F2E8}"/>
              </a:ext>
            </a:extLst>
          </p:cNvPr>
          <p:cNvSpPr>
            <a:spLocks noGrp="1"/>
          </p:cNvSpPr>
          <p:nvPr>
            <p:ph type="dt" sz="half" idx="10"/>
          </p:nvPr>
        </p:nvSpPr>
        <p:spPr/>
        <p:txBody>
          <a:bodyPr/>
          <a:lstStyle/>
          <a:p>
            <a:fld id="{0E02645A-D669-49B1-A337-1522BDDB6C6A}" type="datetimeFigureOut">
              <a:rPr lang="nl-NL" smtClean="0"/>
              <a:t>24-02-22</a:t>
            </a:fld>
            <a:endParaRPr lang="nl-NL"/>
          </a:p>
        </p:txBody>
      </p:sp>
      <p:sp>
        <p:nvSpPr>
          <p:cNvPr id="5" name="Tijdelijke aanduiding voor voettekst 4">
            <a:extLst>
              <a:ext uri="{FF2B5EF4-FFF2-40B4-BE49-F238E27FC236}">
                <a16:creationId xmlns="" xmlns:a16="http://schemas.microsoft.com/office/drawing/2014/main" id="{B64D65ED-D5AE-4E18-9E5B-D33F8C2F8D0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 xmlns:a16="http://schemas.microsoft.com/office/drawing/2014/main" id="{BFCEBC9D-A7FD-425E-87C0-E36D1B3D281D}"/>
              </a:ext>
            </a:extLst>
          </p:cNvPr>
          <p:cNvSpPr>
            <a:spLocks noGrp="1"/>
          </p:cNvSpPr>
          <p:nvPr>
            <p:ph type="sldNum" sz="quarter" idx="12"/>
          </p:nvPr>
        </p:nvSpPr>
        <p:spPr/>
        <p:txBody>
          <a:bodyPr/>
          <a:lstStyle/>
          <a:p>
            <a:fld id="{62AA10EC-50C8-4EB7-9283-EA3EF15AEA94}" type="slidenum">
              <a:rPr lang="nl-NL" smtClean="0"/>
              <a:t>‹nr.›</a:t>
            </a:fld>
            <a:endParaRPr lang="nl-NL"/>
          </a:p>
        </p:txBody>
      </p:sp>
    </p:spTree>
    <p:extLst>
      <p:ext uri="{BB962C8B-B14F-4D97-AF65-F5344CB8AC3E}">
        <p14:creationId xmlns:p14="http://schemas.microsoft.com/office/powerpoint/2010/main" val="308561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6C6BE54-2391-45A2-BF42-E7681AC4F84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 xmlns:a16="http://schemas.microsoft.com/office/drawing/2014/main" id="{354D92BC-78BE-4278-8F7B-90B3FE79491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 xmlns:a16="http://schemas.microsoft.com/office/drawing/2014/main" id="{6E306DD7-D75F-40A7-83C4-B7E29F3C11E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 xmlns:a16="http://schemas.microsoft.com/office/drawing/2014/main" id="{2873045F-BFE3-4F16-9613-90D9FC492D5D}"/>
              </a:ext>
            </a:extLst>
          </p:cNvPr>
          <p:cNvSpPr>
            <a:spLocks noGrp="1"/>
          </p:cNvSpPr>
          <p:nvPr>
            <p:ph type="dt" sz="half" idx="10"/>
          </p:nvPr>
        </p:nvSpPr>
        <p:spPr/>
        <p:txBody>
          <a:bodyPr/>
          <a:lstStyle/>
          <a:p>
            <a:fld id="{0E02645A-D669-49B1-A337-1522BDDB6C6A}" type="datetimeFigureOut">
              <a:rPr lang="nl-NL" smtClean="0"/>
              <a:t>24-02-22</a:t>
            </a:fld>
            <a:endParaRPr lang="nl-NL"/>
          </a:p>
        </p:txBody>
      </p:sp>
      <p:sp>
        <p:nvSpPr>
          <p:cNvPr id="6" name="Tijdelijke aanduiding voor voettekst 5">
            <a:extLst>
              <a:ext uri="{FF2B5EF4-FFF2-40B4-BE49-F238E27FC236}">
                <a16:creationId xmlns="" xmlns:a16="http://schemas.microsoft.com/office/drawing/2014/main" id="{7A4F510B-7363-49C4-93D5-D82A2E24458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 xmlns:a16="http://schemas.microsoft.com/office/drawing/2014/main" id="{E03A85C5-3FC7-467A-83B0-C4F3A62C7D98}"/>
              </a:ext>
            </a:extLst>
          </p:cNvPr>
          <p:cNvSpPr>
            <a:spLocks noGrp="1"/>
          </p:cNvSpPr>
          <p:nvPr>
            <p:ph type="sldNum" sz="quarter" idx="12"/>
          </p:nvPr>
        </p:nvSpPr>
        <p:spPr/>
        <p:txBody>
          <a:bodyPr/>
          <a:lstStyle/>
          <a:p>
            <a:fld id="{62AA10EC-50C8-4EB7-9283-EA3EF15AEA94}" type="slidenum">
              <a:rPr lang="nl-NL" smtClean="0"/>
              <a:t>‹nr.›</a:t>
            </a:fld>
            <a:endParaRPr lang="nl-NL"/>
          </a:p>
        </p:txBody>
      </p:sp>
    </p:spTree>
    <p:extLst>
      <p:ext uri="{BB962C8B-B14F-4D97-AF65-F5344CB8AC3E}">
        <p14:creationId xmlns:p14="http://schemas.microsoft.com/office/powerpoint/2010/main" val="824384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C1ADA9C-0E59-4CC9-8FD7-1AFAD78A8DA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 xmlns:a16="http://schemas.microsoft.com/office/drawing/2014/main" id="{7B22F272-4250-495D-BD5E-F1CCA8D36B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 xmlns:a16="http://schemas.microsoft.com/office/drawing/2014/main" id="{1FC5EBA9-6FA5-49A9-96BB-21507CC8453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 xmlns:a16="http://schemas.microsoft.com/office/drawing/2014/main" id="{42696CB3-16A9-40B0-8678-1403580D9B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 xmlns:a16="http://schemas.microsoft.com/office/drawing/2014/main" id="{C1947617-51C4-4131-9433-67C614C0AAB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 xmlns:a16="http://schemas.microsoft.com/office/drawing/2014/main" id="{44E33D41-091C-4386-B6D0-79C0EAF20D57}"/>
              </a:ext>
            </a:extLst>
          </p:cNvPr>
          <p:cNvSpPr>
            <a:spLocks noGrp="1"/>
          </p:cNvSpPr>
          <p:nvPr>
            <p:ph type="dt" sz="half" idx="10"/>
          </p:nvPr>
        </p:nvSpPr>
        <p:spPr/>
        <p:txBody>
          <a:bodyPr/>
          <a:lstStyle/>
          <a:p>
            <a:fld id="{0E02645A-D669-49B1-A337-1522BDDB6C6A}" type="datetimeFigureOut">
              <a:rPr lang="nl-NL" smtClean="0"/>
              <a:t>24-02-22</a:t>
            </a:fld>
            <a:endParaRPr lang="nl-NL"/>
          </a:p>
        </p:txBody>
      </p:sp>
      <p:sp>
        <p:nvSpPr>
          <p:cNvPr id="8" name="Tijdelijke aanduiding voor voettekst 7">
            <a:extLst>
              <a:ext uri="{FF2B5EF4-FFF2-40B4-BE49-F238E27FC236}">
                <a16:creationId xmlns="" xmlns:a16="http://schemas.microsoft.com/office/drawing/2014/main" id="{2295F04E-ABF0-4927-8A74-A7765766DAF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 xmlns:a16="http://schemas.microsoft.com/office/drawing/2014/main" id="{E7C74460-34DF-4FD4-8FFF-B7BDD8DFCD5F}"/>
              </a:ext>
            </a:extLst>
          </p:cNvPr>
          <p:cNvSpPr>
            <a:spLocks noGrp="1"/>
          </p:cNvSpPr>
          <p:nvPr>
            <p:ph type="sldNum" sz="quarter" idx="12"/>
          </p:nvPr>
        </p:nvSpPr>
        <p:spPr/>
        <p:txBody>
          <a:bodyPr/>
          <a:lstStyle/>
          <a:p>
            <a:fld id="{62AA10EC-50C8-4EB7-9283-EA3EF15AEA94}" type="slidenum">
              <a:rPr lang="nl-NL" smtClean="0"/>
              <a:t>‹nr.›</a:t>
            </a:fld>
            <a:endParaRPr lang="nl-NL"/>
          </a:p>
        </p:txBody>
      </p:sp>
    </p:spTree>
    <p:extLst>
      <p:ext uri="{BB962C8B-B14F-4D97-AF65-F5344CB8AC3E}">
        <p14:creationId xmlns:p14="http://schemas.microsoft.com/office/powerpoint/2010/main" val="3191462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697CAD5-8504-48B0-BFA1-3C687D84C2B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 xmlns:a16="http://schemas.microsoft.com/office/drawing/2014/main" id="{C3E1239A-96D0-4471-8DCE-DB0B154857BE}"/>
              </a:ext>
            </a:extLst>
          </p:cNvPr>
          <p:cNvSpPr>
            <a:spLocks noGrp="1"/>
          </p:cNvSpPr>
          <p:nvPr>
            <p:ph type="dt" sz="half" idx="10"/>
          </p:nvPr>
        </p:nvSpPr>
        <p:spPr/>
        <p:txBody>
          <a:bodyPr/>
          <a:lstStyle/>
          <a:p>
            <a:fld id="{0E02645A-D669-49B1-A337-1522BDDB6C6A}" type="datetimeFigureOut">
              <a:rPr lang="nl-NL" smtClean="0"/>
              <a:t>24-02-22</a:t>
            </a:fld>
            <a:endParaRPr lang="nl-NL"/>
          </a:p>
        </p:txBody>
      </p:sp>
      <p:sp>
        <p:nvSpPr>
          <p:cNvPr id="4" name="Tijdelijke aanduiding voor voettekst 3">
            <a:extLst>
              <a:ext uri="{FF2B5EF4-FFF2-40B4-BE49-F238E27FC236}">
                <a16:creationId xmlns="" xmlns:a16="http://schemas.microsoft.com/office/drawing/2014/main" id="{B2B583F5-DE79-4B8C-99CD-0D443BF0AB7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 xmlns:a16="http://schemas.microsoft.com/office/drawing/2014/main" id="{FA8C9D74-E2C0-401C-930A-BB891984EB20}"/>
              </a:ext>
            </a:extLst>
          </p:cNvPr>
          <p:cNvSpPr>
            <a:spLocks noGrp="1"/>
          </p:cNvSpPr>
          <p:nvPr>
            <p:ph type="sldNum" sz="quarter" idx="12"/>
          </p:nvPr>
        </p:nvSpPr>
        <p:spPr/>
        <p:txBody>
          <a:bodyPr/>
          <a:lstStyle/>
          <a:p>
            <a:fld id="{62AA10EC-50C8-4EB7-9283-EA3EF15AEA94}" type="slidenum">
              <a:rPr lang="nl-NL" smtClean="0"/>
              <a:t>‹nr.›</a:t>
            </a:fld>
            <a:endParaRPr lang="nl-NL"/>
          </a:p>
        </p:txBody>
      </p:sp>
    </p:spTree>
    <p:extLst>
      <p:ext uri="{BB962C8B-B14F-4D97-AF65-F5344CB8AC3E}">
        <p14:creationId xmlns:p14="http://schemas.microsoft.com/office/powerpoint/2010/main" val="315264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 xmlns:a16="http://schemas.microsoft.com/office/drawing/2014/main" id="{6164C2CE-138E-4160-A580-F0F716CAC962}"/>
              </a:ext>
            </a:extLst>
          </p:cNvPr>
          <p:cNvSpPr>
            <a:spLocks noGrp="1"/>
          </p:cNvSpPr>
          <p:nvPr>
            <p:ph type="dt" sz="half" idx="10"/>
          </p:nvPr>
        </p:nvSpPr>
        <p:spPr/>
        <p:txBody>
          <a:bodyPr/>
          <a:lstStyle/>
          <a:p>
            <a:fld id="{0E02645A-D669-49B1-A337-1522BDDB6C6A}" type="datetimeFigureOut">
              <a:rPr lang="nl-NL" smtClean="0"/>
              <a:t>24-02-22</a:t>
            </a:fld>
            <a:endParaRPr lang="nl-NL"/>
          </a:p>
        </p:txBody>
      </p:sp>
      <p:sp>
        <p:nvSpPr>
          <p:cNvPr id="3" name="Tijdelijke aanduiding voor voettekst 2">
            <a:extLst>
              <a:ext uri="{FF2B5EF4-FFF2-40B4-BE49-F238E27FC236}">
                <a16:creationId xmlns="" xmlns:a16="http://schemas.microsoft.com/office/drawing/2014/main" id="{C11DA48F-3B6A-47A8-BD59-AD21672782F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 xmlns:a16="http://schemas.microsoft.com/office/drawing/2014/main" id="{012F1416-62D2-4E53-B3E3-4D2CAE53FD0F}"/>
              </a:ext>
            </a:extLst>
          </p:cNvPr>
          <p:cNvSpPr>
            <a:spLocks noGrp="1"/>
          </p:cNvSpPr>
          <p:nvPr>
            <p:ph type="sldNum" sz="quarter" idx="12"/>
          </p:nvPr>
        </p:nvSpPr>
        <p:spPr/>
        <p:txBody>
          <a:bodyPr/>
          <a:lstStyle/>
          <a:p>
            <a:fld id="{62AA10EC-50C8-4EB7-9283-EA3EF15AEA94}" type="slidenum">
              <a:rPr lang="nl-NL" smtClean="0"/>
              <a:t>‹nr.›</a:t>
            </a:fld>
            <a:endParaRPr lang="nl-NL"/>
          </a:p>
        </p:txBody>
      </p:sp>
    </p:spTree>
    <p:extLst>
      <p:ext uri="{BB962C8B-B14F-4D97-AF65-F5344CB8AC3E}">
        <p14:creationId xmlns:p14="http://schemas.microsoft.com/office/powerpoint/2010/main" val="489645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C38657B-9C9F-4FA0-A58C-E802938D45E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 xmlns:a16="http://schemas.microsoft.com/office/drawing/2014/main" id="{205FA1B7-E8B5-4CF3-B27F-12B91280C4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 xmlns:a16="http://schemas.microsoft.com/office/drawing/2014/main" id="{F04A5F6E-18BC-4B71-80AC-823FBF8429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 xmlns:a16="http://schemas.microsoft.com/office/drawing/2014/main" id="{45B6F1BC-330B-4A7D-8F92-BD2CAF91DC83}"/>
              </a:ext>
            </a:extLst>
          </p:cNvPr>
          <p:cNvSpPr>
            <a:spLocks noGrp="1"/>
          </p:cNvSpPr>
          <p:nvPr>
            <p:ph type="dt" sz="half" idx="10"/>
          </p:nvPr>
        </p:nvSpPr>
        <p:spPr/>
        <p:txBody>
          <a:bodyPr/>
          <a:lstStyle/>
          <a:p>
            <a:fld id="{0E02645A-D669-49B1-A337-1522BDDB6C6A}" type="datetimeFigureOut">
              <a:rPr lang="nl-NL" smtClean="0"/>
              <a:t>24-02-22</a:t>
            </a:fld>
            <a:endParaRPr lang="nl-NL"/>
          </a:p>
        </p:txBody>
      </p:sp>
      <p:sp>
        <p:nvSpPr>
          <p:cNvPr id="6" name="Tijdelijke aanduiding voor voettekst 5">
            <a:extLst>
              <a:ext uri="{FF2B5EF4-FFF2-40B4-BE49-F238E27FC236}">
                <a16:creationId xmlns="" xmlns:a16="http://schemas.microsoft.com/office/drawing/2014/main" id="{D8A106C5-8793-491E-A83E-232C28AF04E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 xmlns:a16="http://schemas.microsoft.com/office/drawing/2014/main" id="{960C5FBD-34C8-46F2-85FC-AF325129A610}"/>
              </a:ext>
            </a:extLst>
          </p:cNvPr>
          <p:cNvSpPr>
            <a:spLocks noGrp="1"/>
          </p:cNvSpPr>
          <p:nvPr>
            <p:ph type="sldNum" sz="quarter" idx="12"/>
          </p:nvPr>
        </p:nvSpPr>
        <p:spPr/>
        <p:txBody>
          <a:bodyPr/>
          <a:lstStyle/>
          <a:p>
            <a:fld id="{62AA10EC-50C8-4EB7-9283-EA3EF15AEA94}" type="slidenum">
              <a:rPr lang="nl-NL" smtClean="0"/>
              <a:t>‹nr.›</a:t>
            </a:fld>
            <a:endParaRPr lang="nl-NL"/>
          </a:p>
        </p:txBody>
      </p:sp>
    </p:spTree>
    <p:extLst>
      <p:ext uri="{BB962C8B-B14F-4D97-AF65-F5344CB8AC3E}">
        <p14:creationId xmlns:p14="http://schemas.microsoft.com/office/powerpoint/2010/main" val="1820067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741D950-7C10-457B-937A-8EF64FAA59F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 xmlns:a16="http://schemas.microsoft.com/office/drawing/2014/main" id="{9E96E180-0A41-40DE-960D-619AE13B2B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 xmlns:a16="http://schemas.microsoft.com/office/drawing/2014/main" id="{853B8777-1A77-48EE-9C77-0E2854C63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 xmlns:a16="http://schemas.microsoft.com/office/drawing/2014/main" id="{271550EA-F0C0-4C89-BFAF-754875758733}"/>
              </a:ext>
            </a:extLst>
          </p:cNvPr>
          <p:cNvSpPr>
            <a:spLocks noGrp="1"/>
          </p:cNvSpPr>
          <p:nvPr>
            <p:ph type="dt" sz="half" idx="10"/>
          </p:nvPr>
        </p:nvSpPr>
        <p:spPr/>
        <p:txBody>
          <a:bodyPr/>
          <a:lstStyle/>
          <a:p>
            <a:fld id="{0E02645A-D669-49B1-A337-1522BDDB6C6A}" type="datetimeFigureOut">
              <a:rPr lang="nl-NL" smtClean="0"/>
              <a:t>24-02-22</a:t>
            </a:fld>
            <a:endParaRPr lang="nl-NL"/>
          </a:p>
        </p:txBody>
      </p:sp>
      <p:sp>
        <p:nvSpPr>
          <p:cNvPr id="6" name="Tijdelijke aanduiding voor voettekst 5">
            <a:extLst>
              <a:ext uri="{FF2B5EF4-FFF2-40B4-BE49-F238E27FC236}">
                <a16:creationId xmlns="" xmlns:a16="http://schemas.microsoft.com/office/drawing/2014/main" id="{CC459934-3930-4287-9D9F-159E5067048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 xmlns:a16="http://schemas.microsoft.com/office/drawing/2014/main" id="{60F14145-CEAA-49D9-944D-0543BB5927D2}"/>
              </a:ext>
            </a:extLst>
          </p:cNvPr>
          <p:cNvSpPr>
            <a:spLocks noGrp="1"/>
          </p:cNvSpPr>
          <p:nvPr>
            <p:ph type="sldNum" sz="quarter" idx="12"/>
          </p:nvPr>
        </p:nvSpPr>
        <p:spPr/>
        <p:txBody>
          <a:bodyPr/>
          <a:lstStyle/>
          <a:p>
            <a:fld id="{62AA10EC-50C8-4EB7-9283-EA3EF15AEA94}" type="slidenum">
              <a:rPr lang="nl-NL" smtClean="0"/>
              <a:t>‹nr.›</a:t>
            </a:fld>
            <a:endParaRPr lang="nl-NL"/>
          </a:p>
        </p:txBody>
      </p:sp>
    </p:spTree>
    <p:extLst>
      <p:ext uri="{BB962C8B-B14F-4D97-AF65-F5344CB8AC3E}">
        <p14:creationId xmlns:p14="http://schemas.microsoft.com/office/powerpoint/2010/main" val="23138775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 xmlns:a16="http://schemas.microsoft.com/office/drawing/2014/main" id="{B6F75F70-B044-4356-86ED-95828947E3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 xmlns:a16="http://schemas.microsoft.com/office/drawing/2014/main" id="{ABCDD960-54E7-43F5-8E84-7549C82745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 xmlns:a16="http://schemas.microsoft.com/office/drawing/2014/main" id="{FAABBC68-765B-4C6A-B8C9-C323824F52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2645A-D669-49B1-A337-1522BDDB6C6A}" type="datetimeFigureOut">
              <a:rPr lang="nl-NL" smtClean="0"/>
              <a:t>24-02-22</a:t>
            </a:fld>
            <a:endParaRPr lang="nl-NL"/>
          </a:p>
        </p:txBody>
      </p:sp>
      <p:sp>
        <p:nvSpPr>
          <p:cNvPr id="5" name="Tijdelijke aanduiding voor voettekst 4">
            <a:extLst>
              <a:ext uri="{FF2B5EF4-FFF2-40B4-BE49-F238E27FC236}">
                <a16:creationId xmlns="" xmlns:a16="http://schemas.microsoft.com/office/drawing/2014/main" id="{2E9F3B77-BC2D-485D-8AAE-651884BCC4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 xmlns:a16="http://schemas.microsoft.com/office/drawing/2014/main" id="{0E264B71-A896-480C-8912-8191351D93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AA10EC-50C8-4EB7-9283-EA3EF15AEA94}" type="slidenum">
              <a:rPr lang="nl-NL" smtClean="0"/>
              <a:t>‹nr.›</a:t>
            </a:fld>
            <a:endParaRPr lang="nl-NL"/>
          </a:p>
        </p:txBody>
      </p:sp>
    </p:spTree>
    <p:extLst>
      <p:ext uri="{BB962C8B-B14F-4D97-AF65-F5344CB8AC3E}">
        <p14:creationId xmlns:p14="http://schemas.microsoft.com/office/powerpoint/2010/main" val="3014091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7.jpg"/><Relationship Id="rId7" Type="http://schemas.openxmlformats.org/officeDocument/2006/relationships/image" Target="../media/image28.jpg"/><Relationship Id="rId8" Type="http://schemas.openxmlformats.org/officeDocument/2006/relationships/image" Target="../media/image29.jpg"/><Relationship Id="rId9"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 Id="rId3"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jpg"/><Relationship Id="rId6"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52.jp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4" Type="http://schemas.openxmlformats.org/officeDocument/2006/relationships/image" Target="../media/image9.png"/><Relationship Id="rId5" Type="http://schemas.openxmlformats.org/officeDocument/2006/relationships/image" Target="../media/image11.sv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6.svg"/><Relationship Id="rId4" Type="http://schemas.openxmlformats.org/officeDocument/2006/relationships/image" Target="../media/image54.jp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4" Type="http://schemas.openxmlformats.org/officeDocument/2006/relationships/image" Target="../media/image9.png"/><Relationship Id="rId5" Type="http://schemas.openxmlformats.org/officeDocument/2006/relationships/image" Target="../media/image11.sv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 Id="rId3" Type="http://schemas.openxmlformats.org/officeDocument/2006/relationships/image" Target="../media/image1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4" Type="http://schemas.openxmlformats.org/officeDocument/2006/relationships/image" Target="../media/image9.png"/><Relationship Id="rId5" Type="http://schemas.openxmlformats.org/officeDocument/2006/relationships/image" Target="../media/image11.sv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eg"/><Relationship Id="rId5" Type="http://schemas.openxmlformats.org/officeDocument/2006/relationships/image" Target="../media/image13.jpg"/><Relationship Id="rId6" Type="http://schemas.openxmlformats.org/officeDocument/2006/relationships/image" Target="../media/image14.jpg"/><Relationship Id="rId7"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g"/><Relationship Id="rId6" Type="http://schemas.openxmlformats.org/officeDocument/2006/relationships/image" Target="../media/image20.jpg"/><Relationship Id="rId7" Type="http://schemas.openxmlformats.org/officeDocument/2006/relationships/image" Target="../media/image21.jpg"/><Relationship Id="rId8"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 xmlns:a16="http://schemas.microsoft.com/office/drawing/2014/main" id="{DB146403-F3D6-484B-B2ED-97F9565D037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 xmlns:a16="http://schemas.microsoft.com/office/drawing/2014/main" id="{69A93490-427F-4F97-82D8-1F1F2C96D93D}"/>
              </a:ext>
            </a:extLst>
          </p:cNvPr>
          <p:cNvSpPr>
            <a:spLocks noGrp="1"/>
          </p:cNvSpPr>
          <p:nvPr>
            <p:ph type="ctrTitle"/>
          </p:nvPr>
        </p:nvSpPr>
        <p:spPr>
          <a:xfrm>
            <a:off x="527538" y="4756638"/>
            <a:ext cx="11139854" cy="930447"/>
          </a:xfrm>
        </p:spPr>
        <p:txBody>
          <a:bodyPr>
            <a:normAutofit/>
          </a:bodyPr>
          <a:lstStyle/>
          <a:p>
            <a:r>
              <a:rPr lang="en-US" sz="5400" b="1" dirty="0">
                <a:solidFill>
                  <a:srgbClr val="FFFFFF"/>
                </a:solidFill>
                <a:latin typeface="Abadi" panose="020B0604020104020204" pitchFamily="34" charset="0"/>
              </a:rPr>
              <a:t>Vragen over verduurzaming</a:t>
            </a:r>
            <a:endParaRPr lang="nl-NL" sz="5400" b="1" dirty="0">
              <a:solidFill>
                <a:srgbClr val="FFFFFF"/>
              </a:solidFill>
              <a:latin typeface="Abadi" panose="020B0604020104020204" pitchFamily="34" charset="0"/>
            </a:endParaRPr>
          </a:p>
        </p:txBody>
      </p:sp>
      <p:pic>
        <p:nvPicPr>
          <p:cNvPr id="4" name="Afbeelding 3" descr="Afbeelding met tekst&#10;&#10;Automatisch gegenereerde beschrijving">
            <a:extLst>
              <a:ext uri="{FF2B5EF4-FFF2-40B4-BE49-F238E27FC236}">
                <a16:creationId xmlns="" xmlns:a16="http://schemas.microsoft.com/office/drawing/2014/main" id="{BDA41A23-E859-4CD5-AD8E-34F5DA06F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8910" y="307731"/>
            <a:ext cx="5330182" cy="3997637"/>
          </a:xfrm>
          <a:prstGeom prst="rect">
            <a:avLst/>
          </a:prstGeom>
        </p:spPr>
      </p:pic>
      <p:cxnSp>
        <p:nvCxnSpPr>
          <p:cNvPr id="16" name="Straight Connector 15">
            <a:extLst>
              <a:ext uri="{FF2B5EF4-FFF2-40B4-BE49-F238E27FC236}">
                <a16:creationId xmlns=""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Afbeelding 4">
            <a:extLst>
              <a:ext uri="{FF2B5EF4-FFF2-40B4-BE49-F238E27FC236}">
                <a16:creationId xmlns="" xmlns:a16="http://schemas.microsoft.com/office/drawing/2014/main" id="{723D1B49-6C5D-4C70-88C9-46F3BE7E8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73" y="497832"/>
            <a:ext cx="4254525" cy="3823684"/>
          </a:xfrm>
          <a:prstGeom prst="rect">
            <a:avLst/>
          </a:prstGeom>
        </p:spPr>
      </p:pic>
    </p:spTree>
    <p:extLst>
      <p:ext uri="{BB962C8B-B14F-4D97-AF65-F5344CB8AC3E}">
        <p14:creationId xmlns:p14="http://schemas.microsoft.com/office/powerpoint/2010/main" val="2152048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 xmlns:a16="http://schemas.microsoft.com/office/drawing/2014/main" id="{42285737-90EE-47DC-AC80-8AE156B119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27">
            <a:extLst>
              <a:ext uri="{FF2B5EF4-FFF2-40B4-BE49-F238E27FC236}">
                <a16:creationId xmlns="" xmlns:a16="http://schemas.microsoft.com/office/drawing/2014/main" id="{B57BDC17-F1B3-455F-BBF1-680AA1F25C0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3315292" y="0"/>
            <a:ext cx="2436813" cy="6858001"/>
            <a:chOff x="1320800" y="0"/>
            <a:chExt cx="2436813" cy="6858001"/>
          </a:xfrm>
        </p:grpSpPr>
        <p:sp>
          <p:nvSpPr>
            <p:cNvPr id="29" name="Freeform 6">
              <a:extLst>
                <a:ext uri="{FF2B5EF4-FFF2-40B4-BE49-F238E27FC236}">
                  <a16:creationId xmlns="" xmlns:a16="http://schemas.microsoft.com/office/drawing/2014/main" id="{64E2FA9A-FEF7-4501-B0EB-5E45EDD2177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0" name="Freeform 7">
              <a:extLst>
                <a:ext uri="{FF2B5EF4-FFF2-40B4-BE49-F238E27FC236}">
                  <a16:creationId xmlns="" xmlns:a16="http://schemas.microsoft.com/office/drawing/2014/main" id="{BC38192B-B4CB-47D4-A3B1-10010247F15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1" name="Freeform 8">
              <a:extLst>
                <a:ext uri="{FF2B5EF4-FFF2-40B4-BE49-F238E27FC236}">
                  <a16:creationId xmlns="" xmlns:a16="http://schemas.microsoft.com/office/drawing/2014/main" id="{96330E33-E171-4B0F-82B5-AF7230399B5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2" name="Freeform 9">
              <a:extLst>
                <a:ext uri="{FF2B5EF4-FFF2-40B4-BE49-F238E27FC236}">
                  <a16:creationId xmlns="" xmlns:a16="http://schemas.microsoft.com/office/drawing/2014/main" id="{332B1723-69BF-42D7-B757-0FA059E1525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3" name="Freeform 10">
              <a:extLst>
                <a:ext uri="{FF2B5EF4-FFF2-40B4-BE49-F238E27FC236}">
                  <a16:creationId xmlns="" xmlns:a16="http://schemas.microsoft.com/office/drawing/2014/main" id="{F115D62D-1E96-48D1-A78D-D370A0BFB9B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4" name="Freeform 11">
              <a:extLst>
                <a:ext uri="{FF2B5EF4-FFF2-40B4-BE49-F238E27FC236}">
                  <a16:creationId xmlns="" xmlns:a16="http://schemas.microsoft.com/office/drawing/2014/main" id="{91C2876A-169D-4822-A766-C00578C88B4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pic>
        <p:nvPicPr>
          <p:cNvPr id="5" name="Tijdelijke aanduiding voor inhoud 4">
            <a:extLst>
              <a:ext uri="{FF2B5EF4-FFF2-40B4-BE49-F238E27FC236}">
                <a16:creationId xmlns="" xmlns:a16="http://schemas.microsoft.com/office/drawing/2014/main" id="{BA17E5DA-8133-4F30-81C4-5BB24D35D0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6988" y="685800"/>
            <a:ext cx="4084638" cy="1597025"/>
          </a:xfrm>
        </p:spPr>
      </p:pic>
      <p:pic>
        <p:nvPicPr>
          <p:cNvPr id="17" name="Afbeelding 16" descr="Afbeelding met tekst&#10;&#10;Automatisch gegenereerde beschrijving">
            <a:extLst>
              <a:ext uri="{FF2B5EF4-FFF2-40B4-BE49-F238E27FC236}">
                <a16:creationId xmlns="" xmlns:a16="http://schemas.microsoft.com/office/drawing/2014/main" id="{796B9C41-ECBC-432F-8F44-714E5186D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125" y="685800"/>
            <a:ext cx="2152650" cy="1597025"/>
          </a:xfrm>
          <a:prstGeom prst="rect">
            <a:avLst/>
          </a:prstGeom>
        </p:spPr>
      </p:pic>
      <p:pic>
        <p:nvPicPr>
          <p:cNvPr id="19" name="Afbeelding 18" descr="Afbeelding met tekst&#10;&#10;Automatisch gegenereerde beschrijving">
            <a:extLst>
              <a:ext uri="{FF2B5EF4-FFF2-40B4-BE49-F238E27FC236}">
                <a16:creationId xmlns="" xmlns:a16="http://schemas.microsoft.com/office/drawing/2014/main" id="{AD4CEAFF-70B6-4D14-9E95-B259FFE88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6988" y="2344738"/>
            <a:ext cx="2276475" cy="1690688"/>
          </a:xfrm>
          <a:prstGeom prst="rect">
            <a:avLst/>
          </a:prstGeom>
        </p:spPr>
      </p:pic>
      <p:pic>
        <p:nvPicPr>
          <p:cNvPr id="15" name="Afbeelding 14" descr="Afbeelding met tekst&#10;&#10;Automatisch gegenereerde beschrijving">
            <a:extLst>
              <a:ext uri="{FF2B5EF4-FFF2-40B4-BE49-F238E27FC236}">
                <a16:creationId xmlns="" xmlns:a16="http://schemas.microsoft.com/office/drawing/2014/main" id="{8E1D8825-D803-479A-A09D-69DE4BB9CB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6988" y="4097338"/>
            <a:ext cx="2276475" cy="1692275"/>
          </a:xfrm>
          <a:prstGeom prst="rect">
            <a:avLst/>
          </a:prstGeom>
        </p:spPr>
      </p:pic>
      <p:pic>
        <p:nvPicPr>
          <p:cNvPr id="13" name="Afbeelding 12">
            <a:extLst>
              <a:ext uri="{FF2B5EF4-FFF2-40B4-BE49-F238E27FC236}">
                <a16:creationId xmlns="" xmlns:a16="http://schemas.microsoft.com/office/drawing/2014/main" id="{29426061-8810-40EF-AEB8-124D8CD9B3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7125" y="2344738"/>
            <a:ext cx="2276475" cy="1690688"/>
          </a:xfrm>
          <a:prstGeom prst="rect">
            <a:avLst/>
          </a:prstGeom>
        </p:spPr>
      </p:pic>
      <p:pic>
        <p:nvPicPr>
          <p:cNvPr id="21" name="Afbeelding 20" descr="Afbeelding met tekst, teken&#10;&#10;Automatisch gegenereerde beschrijving">
            <a:extLst>
              <a:ext uri="{FF2B5EF4-FFF2-40B4-BE49-F238E27FC236}">
                <a16:creationId xmlns="" xmlns:a16="http://schemas.microsoft.com/office/drawing/2014/main" id="{5D6A423A-4C62-490E-A012-AFBB42088F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7124" y="4097338"/>
            <a:ext cx="2276475" cy="1692275"/>
          </a:xfrm>
          <a:prstGeom prst="rect">
            <a:avLst/>
          </a:prstGeom>
        </p:spPr>
      </p:pic>
      <p:pic>
        <p:nvPicPr>
          <p:cNvPr id="11" name="Afbeelding 10">
            <a:extLst>
              <a:ext uri="{FF2B5EF4-FFF2-40B4-BE49-F238E27FC236}">
                <a16:creationId xmlns="" xmlns:a16="http://schemas.microsoft.com/office/drawing/2014/main" id="{B457BDE2-03E8-425F-BD6B-6DD897E2CA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3763" y="2344738"/>
            <a:ext cx="1624013" cy="1200150"/>
          </a:xfrm>
          <a:prstGeom prst="rect">
            <a:avLst/>
          </a:prstGeom>
        </p:spPr>
      </p:pic>
      <p:pic>
        <p:nvPicPr>
          <p:cNvPr id="7" name="Afbeelding 6" descr="Afbeelding met gebouw, groen, vies&#10;&#10;Automatisch gegenereerde beschrijving">
            <a:extLst>
              <a:ext uri="{FF2B5EF4-FFF2-40B4-BE49-F238E27FC236}">
                <a16:creationId xmlns="" xmlns:a16="http://schemas.microsoft.com/office/drawing/2014/main" id="{C2A9817A-D88E-4057-A567-8EB7CE1A6D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83763" y="3606800"/>
            <a:ext cx="1624013" cy="2184400"/>
          </a:xfrm>
          <a:prstGeom prst="rect">
            <a:avLst/>
          </a:prstGeom>
        </p:spPr>
      </p:pic>
      <p:sp>
        <p:nvSpPr>
          <p:cNvPr id="2" name="Titel 1">
            <a:extLst>
              <a:ext uri="{FF2B5EF4-FFF2-40B4-BE49-F238E27FC236}">
                <a16:creationId xmlns="" xmlns:a16="http://schemas.microsoft.com/office/drawing/2014/main" id="{C8780E70-549A-41A7-802E-100B891FABB5}"/>
              </a:ext>
            </a:extLst>
          </p:cNvPr>
          <p:cNvSpPr>
            <a:spLocks noGrp="1"/>
          </p:cNvSpPr>
          <p:nvPr>
            <p:ph type="title"/>
          </p:nvPr>
        </p:nvSpPr>
        <p:spPr>
          <a:xfrm>
            <a:off x="535020" y="685800"/>
            <a:ext cx="2780271" cy="5105400"/>
          </a:xfrm>
        </p:spPr>
        <p:txBody>
          <a:bodyPr>
            <a:normAutofit/>
          </a:bodyPr>
          <a:lstStyle/>
          <a:p>
            <a:r>
              <a:rPr lang="nl-NL" sz="3400" dirty="0">
                <a:solidFill>
                  <a:srgbClr val="FFFFFF"/>
                </a:solidFill>
                <a:latin typeface="Abadi" panose="020B0604020104020204" pitchFamily="34" charset="0"/>
              </a:rPr>
              <a:t>Spouwmuren isoleren met of zonder bestaande isolatie.</a:t>
            </a:r>
            <a:br>
              <a:rPr lang="nl-NL" sz="3400" dirty="0">
                <a:solidFill>
                  <a:srgbClr val="FFFFFF"/>
                </a:solidFill>
                <a:latin typeface="Abadi" panose="020B0604020104020204" pitchFamily="34" charset="0"/>
              </a:rPr>
            </a:br>
            <a:endParaRPr lang="nl-NL" sz="3400" dirty="0">
              <a:solidFill>
                <a:srgbClr val="FFFFFF"/>
              </a:solidFill>
              <a:latin typeface="Abadi" panose="020B0604020104020204" pitchFamily="34" charset="0"/>
            </a:endParaRPr>
          </a:p>
        </p:txBody>
      </p:sp>
    </p:spTree>
    <p:extLst>
      <p:ext uri="{BB962C8B-B14F-4D97-AF65-F5344CB8AC3E}">
        <p14:creationId xmlns:p14="http://schemas.microsoft.com/office/powerpoint/2010/main" val="4061558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 xmlns:a16="http://schemas.microsoft.com/office/drawing/2014/main" id="{2DAA6C16-BF9B-4A3E-BC70-EE6015D4F9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 xmlns:a16="http://schemas.microsoft.com/office/drawing/2014/main" id="{7523F874-6A27-4F70-8554-8CD15FACBCDD}"/>
              </a:ext>
            </a:extLst>
          </p:cNvPr>
          <p:cNvSpPr>
            <a:spLocks noGrp="1"/>
          </p:cNvSpPr>
          <p:nvPr>
            <p:ph type="title"/>
          </p:nvPr>
        </p:nvSpPr>
        <p:spPr>
          <a:xfrm>
            <a:off x="838200" y="4669978"/>
            <a:ext cx="4391024" cy="1173700"/>
          </a:xfrm>
        </p:spPr>
        <p:txBody>
          <a:bodyPr anchor="t">
            <a:normAutofit/>
          </a:bodyPr>
          <a:lstStyle/>
          <a:p>
            <a:r>
              <a:rPr lang="nl-NL" sz="3400" dirty="0">
                <a:solidFill>
                  <a:schemeClr val="bg1"/>
                </a:solidFill>
                <a:latin typeface="Abadi" panose="020B0604020104020204" pitchFamily="34" charset="0"/>
              </a:rPr>
              <a:t>Stap 2 (Aanvullend) isoleren spouwmuren</a:t>
            </a:r>
          </a:p>
        </p:txBody>
      </p:sp>
      <p:pic>
        <p:nvPicPr>
          <p:cNvPr id="7" name="Afbeelding 6" descr="Afbeelding met tekst, grond&#10;&#10;Automatisch gegenereerde beschrijving">
            <a:extLst>
              <a:ext uri="{FF2B5EF4-FFF2-40B4-BE49-F238E27FC236}">
                <a16:creationId xmlns="" xmlns:a16="http://schemas.microsoft.com/office/drawing/2014/main" id="{9CC47F0E-4689-4135-BC28-3D445B0CECC7}"/>
              </a:ext>
            </a:extLst>
          </p:cNvPr>
          <p:cNvPicPr>
            <a:picLocks noChangeAspect="1"/>
          </p:cNvPicPr>
          <p:nvPr/>
        </p:nvPicPr>
        <p:blipFill rotWithShape="1">
          <a:blip r:embed="rId2">
            <a:extLst>
              <a:ext uri="{28A0092B-C50C-407E-A947-70E740481C1C}">
                <a14:useLocalDpi xmlns:a14="http://schemas.microsoft.com/office/drawing/2010/main" val="0"/>
              </a:ext>
            </a:extLst>
          </a:blip>
          <a:srcRect t="16726" r="1" b="29360"/>
          <a:stretch/>
        </p:blipFill>
        <p:spPr>
          <a:xfrm>
            <a:off x="179552" y="-80452"/>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4" name="Group 13">
            <a:extLst>
              <a:ext uri="{FF2B5EF4-FFF2-40B4-BE49-F238E27FC236}">
                <a16:creationId xmlns="" xmlns:a16="http://schemas.microsoft.com/office/drawing/2014/main" id="{A4AE1828-51FD-4AD7-BCF6-9AF5C696CE5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3528992"/>
            <a:ext cx="12192000" cy="757168"/>
            <a:chOff x="0" y="2959818"/>
            <a:chExt cx="12192000" cy="757168"/>
          </a:xfrm>
        </p:grpSpPr>
        <p:sp>
          <p:nvSpPr>
            <p:cNvPr id="15" name="Freeform: Shape 14">
              <a:extLst>
                <a:ext uri="{FF2B5EF4-FFF2-40B4-BE49-F238E27FC236}">
                  <a16:creationId xmlns="" xmlns:a16="http://schemas.microsoft.com/office/drawing/2014/main" id="{8542C7CD-02BE-4ADE-8D2F-DFB759D71A3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 xmlns:a16="http://schemas.microsoft.com/office/drawing/2014/main" id="{840A04EE-8E37-4C28-B09B-A9593A4AAB0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jdelijke aanduiding voor inhoud 2">
            <a:extLst>
              <a:ext uri="{FF2B5EF4-FFF2-40B4-BE49-F238E27FC236}">
                <a16:creationId xmlns="" xmlns:a16="http://schemas.microsoft.com/office/drawing/2014/main" id="{B59F184C-AB64-4D34-B9AD-97781F7F2300}"/>
              </a:ext>
            </a:extLst>
          </p:cNvPr>
          <p:cNvSpPr>
            <a:spLocks noGrp="1"/>
          </p:cNvSpPr>
          <p:nvPr>
            <p:ph idx="1"/>
          </p:nvPr>
        </p:nvSpPr>
        <p:spPr>
          <a:xfrm>
            <a:off x="5229225" y="4766267"/>
            <a:ext cx="6124576" cy="1965273"/>
          </a:xfrm>
        </p:spPr>
        <p:txBody>
          <a:bodyPr>
            <a:normAutofit/>
          </a:bodyPr>
          <a:lstStyle/>
          <a:p>
            <a:r>
              <a:rPr lang="nl-NL" sz="2000" dirty="0">
                <a:solidFill>
                  <a:schemeClr val="bg1">
                    <a:alpha val="80000"/>
                  </a:schemeClr>
                </a:solidFill>
              </a:rPr>
              <a:t>Huidige isolatie kan van gemiddeld 0,36 of 1,2 Rc naar 2 tot 2,5 Rc worden gebracht.</a:t>
            </a:r>
          </a:p>
          <a:p>
            <a:r>
              <a:rPr lang="nl-NL" sz="2000" dirty="0">
                <a:solidFill>
                  <a:schemeClr val="bg1">
                    <a:alpha val="80000"/>
                  </a:schemeClr>
                </a:solidFill>
              </a:rPr>
              <a:t>Woning wordt hiermee veel luchtdichter</a:t>
            </a:r>
          </a:p>
          <a:p>
            <a:r>
              <a:rPr lang="nl-NL" sz="2000" dirty="0">
                <a:solidFill>
                  <a:schemeClr val="bg1">
                    <a:alpha val="80000"/>
                  </a:schemeClr>
                </a:solidFill>
              </a:rPr>
              <a:t>Dit is een maatregel die nodig is om later de woning nog aan buitenzijde te isoleren.</a:t>
            </a:r>
          </a:p>
          <a:p>
            <a:endParaRPr lang="nl-NL" sz="1300" dirty="0">
              <a:solidFill>
                <a:schemeClr val="bg1">
                  <a:alpha val="80000"/>
                </a:schemeClr>
              </a:solidFill>
            </a:endParaRPr>
          </a:p>
        </p:txBody>
      </p:sp>
      <p:pic>
        <p:nvPicPr>
          <p:cNvPr id="9" name="Afbeelding 8" descr="Afbeelding met tekst&#10;&#10;Automatisch gegenereerde beschrijving">
            <a:extLst>
              <a:ext uri="{FF2B5EF4-FFF2-40B4-BE49-F238E27FC236}">
                <a16:creationId xmlns="" xmlns:a16="http://schemas.microsoft.com/office/drawing/2014/main" id="{62948D07-C580-40F3-98B1-A3A0C0BC2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4633" y="615293"/>
            <a:ext cx="9322775" cy="2118179"/>
          </a:xfrm>
          <a:prstGeom prst="rect">
            <a:avLst/>
          </a:prstGeom>
        </p:spPr>
      </p:pic>
    </p:spTree>
    <p:extLst>
      <p:ext uri="{BB962C8B-B14F-4D97-AF65-F5344CB8AC3E}">
        <p14:creationId xmlns:p14="http://schemas.microsoft.com/office/powerpoint/2010/main" val="3152021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7">
            <a:extLst>
              <a:ext uri="{FF2B5EF4-FFF2-40B4-BE49-F238E27FC236}">
                <a16:creationId xmlns="" xmlns:a16="http://schemas.microsoft.com/office/drawing/2014/main" id="{D7A453D2-15D8-4403-815F-291FA16340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9">
            <a:extLst>
              <a:ext uri="{FF2B5EF4-FFF2-40B4-BE49-F238E27FC236}">
                <a16:creationId xmlns="" xmlns:a16="http://schemas.microsoft.com/office/drawing/2014/main" id="{8161EA6B-09CA-445B-AB0D-8DF76FA92D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 xmlns:a16="http://schemas.microsoft.com/office/drawing/2014/main" id="{7F277EAE-FC73-4AE5-9BDB-0BE814F9540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2075420"/>
            <a:ext cx="12048729" cy="4093306"/>
            <a:chOff x="1" y="2075420"/>
            <a:chExt cx="12048729" cy="4093306"/>
          </a:xfrm>
        </p:grpSpPr>
        <p:sp>
          <p:nvSpPr>
            <p:cNvPr id="23" name="Oval 22">
              <a:extLst>
                <a:ext uri="{FF2B5EF4-FFF2-40B4-BE49-F238E27FC236}">
                  <a16:creationId xmlns="" xmlns:a16="http://schemas.microsoft.com/office/drawing/2014/main" id="{66CC8DCE-8D82-400F-A315-4CD008FDA60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339B13E9-2F1D-489D-842D-20AC7313D1E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1E7447BD-F39C-4290-8A87-E61FD98A289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 xmlns:a16="http://schemas.microsoft.com/office/drawing/2014/main" id="{AEB36854-40EE-40C4-A488-60EAA83B272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 xmlns:a16="http://schemas.microsoft.com/office/drawing/2014/main" id="{77165098-3853-4969-9EAF-796B9751F28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A7EF9153-D515-4DA2-A63C-58C02983091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Afbeelding 6">
            <a:extLst>
              <a:ext uri="{FF2B5EF4-FFF2-40B4-BE49-F238E27FC236}">
                <a16:creationId xmlns="" xmlns:a16="http://schemas.microsoft.com/office/drawing/2014/main" id="{411459A9-19CC-485E-AF15-2E898C82A3A2}"/>
              </a:ext>
            </a:extLst>
          </p:cNvPr>
          <p:cNvPicPr>
            <a:picLocks noChangeAspect="1"/>
          </p:cNvPicPr>
          <p:nvPr/>
        </p:nvPicPr>
        <p:blipFill rotWithShape="1">
          <a:blip r:embed="rId2">
            <a:extLst>
              <a:ext uri="{28A0092B-C50C-407E-A947-70E740481C1C}">
                <a14:useLocalDpi xmlns:a14="http://schemas.microsoft.com/office/drawing/2010/main" val="0"/>
              </a:ext>
            </a:extLst>
          </a:blip>
          <a:srcRect l="14637" r="18401" b="3"/>
          <a:stretch/>
        </p:blipFill>
        <p:spPr>
          <a:xfrm>
            <a:off x="257902" y="680357"/>
            <a:ext cx="3869598" cy="2917859"/>
          </a:xfrm>
          <a:prstGeom prst="rect">
            <a:avLst/>
          </a:prstGeom>
        </p:spPr>
      </p:pic>
      <p:grpSp>
        <p:nvGrpSpPr>
          <p:cNvPr id="30" name="Group 29">
            <a:extLst>
              <a:ext uri="{FF2B5EF4-FFF2-40B4-BE49-F238E27FC236}">
                <a16:creationId xmlns="" xmlns:a16="http://schemas.microsoft.com/office/drawing/2014/main" id="{AF19A774-30A5-488B-9BAF-629C6440294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16200000">
            <a:off x="470585" y="561296"/>
            <a:ext cx="304800" cy="429768"/>
            <a:chOff x="215328" y="-46937"/>
            <a:chExt cx="304800" cy="2773841"/>
          </a:xfrm>
        </p:grpSpPr>
        <p:cxnSp>
          <p:nvCxnSpPr>
            <p:cNvPr id="31" name="Straight Connector 30">
              <a:extLst>
                <a:ext uri="{FF2B5EF4-FFF2-40B4-BE49-F238E27FC236}">
                  <a16:creationId xmlns="" xmlns:a16="http://schemas.microsoft.com/office/drawing/2014/main" id="{291EBF88-5B98-4258-A542-14C3AF2E522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8FBC2D58-9E3C-490D-BD7A-61EF07EA79E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B6CF1BB4-1C1D-4EDE-BA26-0243FCF83BB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00C83729-E02F-4512-AFE7-F4792228BDA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9" name="Afbeelding 8">
            <a:extLst>
              <a:ext uri="{FF2B5EF4-FFF2-40B4-BE49-F238E27FC236}">
                <a16:creationId xmlns="" xmlns:a16="http://schemas.microsoft.com/office/drawing/2014/main" id="{7156CDA9-157F-44BC-B35E-B1459AEA182C}"/>
              </a:ext>
            </a:extLst>
          </p:cNvPr>
          <p:cNvPicPr>
            <a:picLocks noChangeAspect="1"/>
          </p:cNvPicPr>
          <p:nvPr/>
        </p:nvPicPr>
        <p:blipFill rotWithShape="1">
          <a:blip r:embed="rId3">
            <a:extLst>
              <a:ext uri="{28A0092B-C50C-407E-A947-70E740481C1C}">
                <a14:useLocalDpi xmlns:a14="http://schemas.microsoft.com/office/drawing/2010/main" val="0"/>
              </a:ext>
            </a:extLst>
          </a:blip>
          <a:srcRect r="39441"/>
          <a:stretch/>
        </p:blipFill>
        <p:spPr>
          <a:xfrm>
            <a:off x="4463143" y="935893"/>
            <a:ext cx="2181137" cy="2605747"/>
          </a:xfrm>
          <a:prstGeom prst="rect">
            <a:avLst/>
          </a:prstGeom>
        </p:spPr>
      </p:pic>
      <p:pic>
        <p:nvPicPr>
          <p:cNvPr id="5" name="Tijdelijke aanduiding voor inhoud 4" descr="Afbeelding met gebouw, venster, vies&#10;&#10;Automatisch gegenereerde beschrijving">
            <a:extLst>
              <a:ext uri="{FF2B5EF4-FFF2-40B4-BE49-F238E27FC236}">
                <a16:creationId xmlns="" xmlns:a16="http://schemas.microsoft.com/office/drawing/2014/main" id="{013487FE-49B9-4234-A1E8-513B5089128A}"/>
              </a:ext>
            </a:extLst>
          </p:cNvPr>
          <p:cNvPicPr>
            <a:picLocks noChangeAspect="1"/>
          </p:cNvPicPr>
          <p:nvPr/>
        </p:nvPicPr>
        <p:blipFill rotWithShape="1">
          <a:blip r:embed="rId4">
            <a:extLst>
              <a:ext uri="{28A0092B-C50C-407E-A947-70E740481C1C}">
                <a14:useLocalDpi xmlns:a14="http://schemas.microsoft.com/office/drawing/2010/main" val="0"/>
              </a:ext>
            </a:extLst>
          </a:blip>
          <a:srcRect l="14259" r="38658" b="1"/>
          <a:stretch/>
        </p:blipFill>
        <p:spPr>
          <a:xfrm>
            <a:off x="6087020" y="412377"/>
            <a:ext cx="2647399" cy="3162778"/>
          </a:xfrm>
          <a:prstGeom prst="rect">
            <a:avLst/>
          </a:prstGeom>
        </p:spPr>
      </p:pic>
      <p:sp>
        <p:nvSpPr>
          <p:cNvPr id="36" name="Rectangle 35">
            <a:extLst>
              <a:ext uri="{FF2B5EF4-FFF2-40B4-BE49-F238E27FC236}">
                <a16:creationId xmlns="" xmlns:a16="http://schemas.microsoft.com/office/drawing/2014/main" id="{B8114C98-A349-4111-A123-E8EAB86ABE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 xmlns:a16="http://schemas.microsoft.com/office/drawing/2014/main" id="{670FB431-AE18-414D-92F4-1D12D199115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259539" y="317578"/>
            <a:ext cx="548640" cy="549007"/>
            <a:chOff x="7029447" y="3514725"/>
            <a:chExt cx="1285875" cy="549007"/>
          </a:xfrm>
        </p:grpSpPr>
        <p:cxnSp>
          <p:nvCxnSpPr>
            <p:cNvPr id="39" name="Straight Connector 38">
              <a:extLst>
                <a:ext uri="{FF2B5EF4-FFF2-40B4-BE49-F238E27FC236}">
                  <a16:creationId xmlns="" xmlns:a16="http://schemas.microsoft.com/office/drawing/2014/main" id="{24467063-D74E-4D42-8790-B9F6D69584B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A1D19BAC-1681-47BC-AAF5-92FAFFF6F4C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94347C2B-E846-452C-97AA-7E254FC1CE8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10EA2B35-7959-4C2A-84AA-FF5D94FEDE9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11" name="Afbeelding 10" descr="Afbeelding met tekst, gebouw&#10;&#10;Automatisch gegenereerde beschrijving">
            <a:extLst>
              <a:ext uri="{FF2B5EF4-FFF2-40B4-BE49-F238E27FC236}">
                <a16:creationId xmlns="" xmlns:a16="http://schemas.microsoft.com/office/drawing/2014/main" id="{02BB5C8E-DE25-41FE-9390-B0E0EE9A6352}"/>
              </a:ext>
            </a:extLst>
          </p:cNvPr>
          <p:cNvPicPr>
            <a:picLocks noChangeAspect="1"/>
          </p:cNvPicPr>
          <p:nvPr/>
        </p:nvPicPr>
        <p:blipFill rotWithShape="1">
          <a:blip r:embed="rId5">
            <a:extLst>
              <a:ext uri="{28A0092B-C50C-407E-A947-70E740481C1C}">
                <a14:useLocalDpi xmlns:a14="http://schemas.microsoft.com/office/drawing/2010/main" val="0"/>
              </a:ext>
            </a:extLst>
          </a:blip>
          <a:srcRect l="9223" r="28001" b="4"/>
          <a:stretch/>
        </p:blipFill>
        <p:spPr>
          <a:xfrm>
            <a:off x="8830303" y="412377"/>
            <a:ext cx="2647399" cy="3162778"/>
          </a:xfrm>
          <a:prstGeom prst="rect">
            <a:avLst/>
          </a:prstGeom>
        </p:spPr>
      </p:pic>
      <p:sp>
        <p:nvSpPr>
          <p:cNvPr id="44" name="Rectangle 43">
            <a:extLst>
              <a:ext uri="{FF2B5EF4-FFF2-40B4-BE49-F238E27FC236}">
                <a16:creationId xmlns="" xmlns:a16="http://schemas.microsoft.com/office/drawing/2014/main" id="{E2D3D3F2-ABBB-4453-B1C5-1BEBF7E4DD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 xmlns:a16="http://schemas.microsoft.com/office/drawing/2014/main" id="{8214E4A5-A0D2-42C4-8D14-D2A7E495F04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5400000">
            <a:off x="616345" y="5940560"/>
            <a:ext cx="1285875" cy="549007"/>
            <a:chOff x="7029447" y="3514725"/>
            <a:chExt cx="1285875" cy="549007"/>
          </a:xfrm>
        </p:grpSpPr>
        <p:cxnSp>
          <p:nvCxnSpPr>
            <p:cNvPr id="47" name="Straight Connector 46">
              <a:extLst>
                <a:ext uri="{FF2B5EF4-FFF2-40B4-BE49-F238E27FC236}">
                  <a16:creationId xmlns="" xmlns:a16="http://schemas.microsoft.com/office/drawing/2014/main" id="{7494D7A0-6B21-41E8-A7D3-0033BBB79156}"/>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1E141D7D-32B0-448E-A666-EA8703AFCF2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8D87E268-6345-420F-8B97-B37ED04100E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35E1622E-7FA6-4760-A2BF-A8105EBF7BB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 xmlns:a16="http://schemas.microsoft.com/office/drawing/2014/main" id="{C6646CD4-FDA2-416B-B5DB-1EF0A07EFA0D}"/>
              </a:ext>
            </a:extLst>
          </p:cNvPr>
          <p:cNvSpPr>
            <a:spLocks noGrp="1"/>
          </p:cNvSpPr>
          <p:nvPr>
            <p:ph type="title"/>
          </p:nvPr>
        </p:nvSpPr>
        <p:spPr>
          <a:xfrm>
            <a:off x="630936" y="4018137"/>
            <a:ext cx="4550664" cy="2129586"/>
          </a:xfrm>
          <a:noFill/>
        </p:spPr>
        <p:txBody>
          <a:bodyPr anchor="t">
            <a:normAutofit/>
          </a:bodyPr>
          <a:lstStyle/>
          <a:p>
            <a:r>
              <a:rPr lang="nl-NL" sz="4100" dirty="0">
                <a:solidFill>
                  <a:schemeClr val="bg1"/>
                </a:solidFill>
                <a:latin typeface="Abadi" panose="020B0604020104020204" pitchFamily="34" charset="0"/>
              </a:rPr>
              <a:t>Panelen en houten geveldelen isoleren</a:t>
            </a:r>
          </a:p>
        </p:txBody>
      </p:sp>
      <p:sp>
        <p:nvSpPr>
          <p:cNvPr id="15" name="Content Placeholder 14">
            <a:extLst>
              <a:ext uri="{FF2B5EF4-FFF2-40B4-BE49-F238E27FC236}">
                <a16:creationId xmlns="" xmlns:a16="http://schemas.microsoft.com/office/drawing/2014/main" id="{173D492B-2EDC-4CE8-995D-F201BE839937}"/>
              </a:ext>
            </a:extLst>
          </p:cNvPr>
          <p:cNvSpPr>
            <a:spLocks noGrp="1"/>
          </p:cNvSpPr>
          <p:nvPr>
            <p:ph idx="1"/>
          </p:nvPr>
        </p:nvSpPr>
        <p:spPr>
          <a:xfrm>
            <a:off x="5486080" y="4018143"/>
            <a:ext cx="5994666" cy="2129599"/>
          </a:xfrm>
          <a:noFill/>
        </p:spPr>
        <p:txBody>
          <a:bodyPr anchor="t">
            <a:normAutofit/>
          </a:bodyPr>
          <a:lstStyle/>
          <a:p>
            <a:r>
              <a:rPr lang="en-US" sz="1800" dirty="0">
                <a:solidFill>
                  <a:schemeClr val="bg1"/>
                </a:solidFill>
              </a:rPr>
              <a:t>Bijvoorbeeld voordat de panelen opnieuw geschilderd moeten worden.</a:t>
            </a:r>
          </a:p>
          <a:p>
            <a:r>
              <a:rPr lang="en-US" sz="1800" dirty="0">
                <a:solidFill>
                  <a:schemeClr val="bg1"/>
                </a:solidFill>
              </a:rPr>
              <a:t>Bij dunne dikte en kleinere oppervlakte is resolschuim de beste keuze (bijvoorbeeld khooltherm k8)</a:t>
            </a:r>
          </a:p>
          <a:p>
            <a:r>
              <a:rPr lang="en-US" sz="1800" dirty="0">
                <a:solidFill>
                  <a:schemeClr val="bg1"/>
                </a:solidFill>
              </a:rPr>
              <a:t>Ook mogelijk met Icynene of dikkere lag minerale wol. </a:t>
            </a:r>
          </a:p>
          <a:p>
            <a:r>
              <a:rPr lang="en-US" sz="1800" dirty="0">
                <a:solidFill>
                  <a:schemeClr val="bg1"/>
                </a:solidFill>
              </a:rPr>
              <a:t>Let extra op luchtdichtheid.</a:t>
            </a:r>
          </a:p>
        </p:txBody>
      </p:sp>
    </p:spTree>
    <p:extLst>
      <p:ext uri="{BB962C8B-B14F-4D97-AF65-F5344CB8AC3E}">
        <p14:creationId xmlns:p14="http://schemas.microsoft.com/office/powerpoint/2010/main" val="177150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A3BAF07C-C39E-42EB-BB22-8D46691D97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 xmlns:a16="http://schemas.microsoft.com/office/drawing/2014/main" id="{D8E9CF54-0466-4261-9E62-0249E60E188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329674" y="-59376"/>
            <a:ext cx="12515851" cy="6923798"/>
            <a:chOff x="-329674" y="-51881"/>
            <a:chExt cx="12515851" cy="6923798"/>
          </a:xfrm>
        </p:grpSpPr>
        <p:sp>
          <p:nvSpPr>
            <p:cNvPr id="18" name="Freeform 5">
              <a:extLst>
                <a:ext uri="{FF2B5EF4-FFF2-40B4-BE49-F238E27FC236}">
                  <a16:creationId xmlns="" xmlns:a16="http://schemas.microsoft.com/office/drawing/2014/main" id="{33E32106-E8B1-4F76-9EE6-58537738A3C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6">
              <a:extLst>
                <a:ext uri="{FF2B5EF4-FFF2-40B4-BE49-F238E27FC236}">
                  <a16:creationId xmlns="" xmlns:a16="http://schemas.microsoft.com/office/drawing/2014/main" id="{C32C2C46-A045-44FB-8A74-5EBD650C278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7">
              <a:extLst>
                <a:ext uri="{FF2B5EF4-FFF2-40B4-BE49-F238E27FC236}">
                  <a16:creationId xmlns="" xmlns:a16="http://schemas.microsoft.com/office/drawing/2014/main" id="{6A76F79C-6683-4940-BCF7-4BCCCEE4068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8">
              <a:extLst>
                <a:ext uri="{FF2B5EF4-FFF2-40B4-BE49-F238E27FC236}">
                  <a16:creationId xmlns="" xmlns:a16="http://schemas.microsoft.com/office/drawing/2014/main" id="{FF4675A3-6D07-4B1F-9BFC-AEBEA1AD067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9">
              <a:extLst>
                <a:ext uri="{FF2B5EF4-FFF2-40B4-BE49-F238E27FC236}">
                  <a16:creationId xmlns="" xmlns:a16="http://schemas.microsoft.com/office/drawing/2014/main" id="{765E127A-B6B7-4B1D-B7BD-6C8C969D29C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0">
              <a:extLst>
                <a:ext uri="{FF2B5EF4-FFF2-40B4-BE49-F238E27FC236}">
                  <a16:creationId xmlns="" xmlns:a16="http://schemas.microsoft.com/office/drawing/2014/main" id="{3BCA9D9E-C72C-4751-BFA9-10B85CACE3C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1">
              <a:extLst>
                <a:ext uri="{FF2B5EF4-FFF2-40B4-BE49-F238E27FC236}">
                  <a16:creationId xmlns="" xmlns:a16="http://schemas.microsoft.com/office/drawing/2014/main" id="{080C708C-69BF-441B-AB75-C98160ED06D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2">
              <a:extLst>
                <a:ext uri="{FF2B5EF4-FFF2-40B4-BE49-F238E27FC236}">
                  <a16:creationId xmlns="" xmlns:a16="http://schemas.microsoft.com/office/drawing/2014/main" id="{3E79964E-F8F1-4763-8892-7BC3DAE306E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3">
              <a:extLst>
                <a:ext uri="{FF2B5EF4-FFF2-40B4-BE49-F238E27FC236}">
                  <a16:creationId xmlns="" xmlns:a16="http://schemas.microsoft.com/office/drawing/2014/main" id="{FE09592A-FCC9-4AE5-BA0B-730C6F3BBE9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4">
              <a:extLst>
                <a:ext uri="{FF2B5EF4-FFF2-40B4-BE49-F238E27FC236}">
                  <a16:creationId xmlns="" xmlns:a16="http://schemas.microsoft.com/office/drawing/2014/main" id="{96448994-820C-4BC1-ABF3-4579C6F99A6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15">
              <a:extLst>
                <a:ext uri="{FF2B5EF4-FFF2-40B4-BE49-F238E27FC236}">
                  <a16:creationId xmlns="" xmlns:a16="http://schemas.microsoft.com/office/drawing/2014/main" id="{9BB0D192-565A-42B9-B292-CC032D71A6A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6">
              <a:extLst>
                <a:ext uri="{FF2B5EF4-FFF2-40B4-BE49-F238E27FC236}">
                  <a16:creationId xmlns="" xmlns:a16="http://schemas.microsoft.com/office/drawing/2014/main" id="{6D1CA09C-5F40-4E92-A7E9-D1FCEE51283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17">
              <a:extLst>
                <a:ext uri="{FF2B5EF4-FFF2-40B4-BE49-F238E27FC236}">
                  <a16:creationId xmlns="" xmlns:a16="http://schemas.microsoft.com/office/drawing/2014/main" id="{379F5AA5-2E14-4880-A5A6-07AEF2AD89D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8">
              <a:extLst>
                <a:ext uri="{FF2B5EF4-FFF2-40B4-BE49-F238E27FC236}">
                  <a16:creationId xmlns="" xmlns:a16="http://schemas.microsoft.com/office/drawing/2014/main" id="{EF14BD32-D239-4DA3-98B3-7752073657C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9">
              <a:extLst>
                <a:ext uri="{FF2B5EF4-FFF2-40B4-BE49-F238E27FC236}">
                  <a16:creationId xmlns="" xmlns:a16="http://schemas.microsoft.com/office/drawing/2014/main" id="{CF07B250-E5E4-4624-9BD7-8D513A67B73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0">
              <a:extLst>
                <a:ext uri="{FF2B5EF4-FFF2-40B4-BE49-F238E27FC236}">
                  <a16:creationId xmlns="" xmlns:a16="http://schemas.microsoft.com/office/drawing/2014/main" id="{BCC5D120-7C8C-4290-865C-4EE6E4F245F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1">
              <a:extLst>
                <a:ext uri="{FF2B5EF4-FFF2-40B4-BE49-F238E27FC236}">
                  <a16:creationId xmlns="" xmlns:a16="http://schemas.microsoft.com/office/drawing/2014/main" id="{C24688C6-CAE5-4EF2-B2BA-A138DA0A24B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2">
              <a:extLst>
                <a:ext uri="{FF2B5EF4-FFF2-40B4-BE49-F238E27FC236}">
                  <a16:creationId xmlns="" xmlns:a16="http://schemas.microsoft.com/office/drawing/2014/main" id="{6BD31099-7C13-4901-A04F-632B1CD8462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23">
              <a:extLst>
                <a:ext uri="{FF2B5EF4-FFF2-40B4-BE49-F238E27FC236}">
                  <a16:creationId xmlns="" xmlns:a16="http://schemas.microsoft.com/office/drawing/2014/main" id="{679F5FF7-82B2-4033-8FBE-63170C93783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el 1">
            <a:extLst>
              <a:ext uri="{FF2B5EF4-FFF2-40B4-BE49-F238E27FC236}">
                <a16:creationId xmlns="" xmlns:a16="http://schemas.microsoft.com/office/drawing/2014/main" id="{E40B2B7E-7E4F-49A5-A6B0-5FCB4FD7A7A8}"/>
              </a:ext>
            </a:extLst>
          </p:cNvPr>
          <p:cNvSpPr>
            <a:spLocks noGrp="1"/>
          </p:cNvSpPr>
          <p:nvPr>
            <p:ph type="title"/>
          </p:nvPr>
        </p:nvSpPr>
        <p:spPr>
          <a:xfrm>
            <a:off x="888630" y="4563895"/>
            <a:ext cx="5109005" cy="1777829"/>
          </a:xfrm>
        </p:spPr>
        <p:txBody>
          <a:bodyPr vert="horz" lIns="91440" tIns="45720" rIns="91440" bIns="45720" rtlCol="0" anchor="ctr">
            <a:normAutofit/>
          </a:bodyPr>
          <a:lstStyle/>
          <a:p>
            <a:pPr algn="r"/>
            <a:r>
              <a:rPr lang="en-US" sz="4000" kern="1200" dirty="0" err="1">
                <a:latin typeface="+mj-lt"/>
                <a:ea typeface="+mj-ea"/>
                <a:cs typeface="+mj-cs"/>
              </a:rPr>
              <a:t>Gevel</a:t>
            </a:r>
            <a:r>
              <a:rPr lang="en-US" sz="4000" kern="1200" dirty="0">
                <a:latin typeface="+mj-lt"/>
                <a:ea typeface="+mj-ea"/>
                <a:cs typeface="+mj-cs"/>
              </a:rPr>
              <a:t> isolatie </a:t>
            </a:r>
            <a:r>
              <a:rPr lang="en-US" sz="4000" kern="1200" dirty="0" err="1">
                <a:latin typeface="+mj-lt"/>
                <a:ea typeface="+mj-ea"/>
                <a:cs typeface="+mj-cs"/>
              </a:rPr>
              <a:t>buitenzijde</a:t>
            </a:r>
            <a:r>
              <a:rPr lang="en-US" sz="4000" kern="1200" dirty="0">
                <a:latin typeface="+mj-lt"/>
                <a:ea typeface="+mj-ea"/>
                <a:cs typeface="+mj-cs"/>
              </a:rPr>
              <a:t> of binnenzijde </a:t>
            </a:r>
          </a:p>
        </p:txBody>
      </p:sp>
      <p:pic>
        <p:nvPicPr>
          <p:cNvPr id="5" name="Tijdelijke aanduiding voor inhoud 4" descr="Afbeelding met gebouw, bouwmateriaal, baksteen&#10;&#10;Automatisch gegenereerde beschrijving">
            <a:extLst>
              <a:ext uri="{FF2B5EF4-FFF2-40B4-BE49-F238E27FC236}">
                <a16:creationId xmlns="" xmlns:a16="http://schemas.microsoft.com/office/drawing/2014/main" id="{CABDD681-6E3D-4540-BEBA-8F49BBAAABF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232" r="2" b="12182"/>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7" name="Afbeelding 6" descr="Afbeelding met gebouw, plafond, vloer&#10;&#10;Automatisch gegenereerde beschrijving">
            <a:extLst>
              <a:ext uri="{FF2B5EF4-FFF2-40B4-BE49-F238E27FC236}">
                <a16:creationId xmlns="" xmlns:a16="http://schemas.microsoft.com/office/drawing/2014/main" id="{9BC3948A-DE48-4900-A211-10C6DF05A463}"/>
              </a:ext>
            </a:extLst>
          </p:cNvPr>
          <p:cNvPicPr>
            <a:picLocks noChangeAspect="1"/>
          </p:cNvPicPr>
          <p:nvPr/>
        </p:nvPicPr>
        <p:blipFill rotWithShape="1">
          <a:blip r:embed="rId3">
            <a:extLst>
              <a:ext uri="{28A0092B-C50C-407E-A947-70E740481C1C}">
                <a14:useLocalDpi xmlns:a14="http://schemas.microsoft.com/office/drawing/2010/main" val="0"/>
              </a:ext>
            </a:extLst>
          </a:blip>
          <a:srcRect r="1" b="4702"/>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10" name="Tekstvak 9">
            <a:extLst>
              <a:ext uri="{FF2B5EF4-FFF2-40B4-BE49-F238E27FC236}">
                <a16:creationId xmlns="" xmlns:a16="http://schemas.microsoft.com/office/drawing/2014/main" id="{0FCD388D-0462-4A9D-AE49-325A2AE46B3C}"/>
              </a:ext>
            </a:extLst>
          </p:cNvPr>
          <p:cNvSpPr txBox="1"/>
          <p:nvPr/>
        </p:nvSpPr>
        <p:spPr>
          <a:xfrm>
            <a:off x="6191776" y="4571423"/>
            <a:ext cx="5208544" cy="177030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b="1" dirty="0" err="1"/>
              <a:t>Wanneer</a:t>
            </a:r>
            <a:r>
              <a:rPr lang="en-US" sz="1700" b="1" dirty="0"/>
              <a:t> </a:t>
            </a:r>
            <a:r>
              <a:rPr lang="en-US" sz="1700" b="1" dirty="0" err="1"/>
              <a:t>er</a:t>
            </a:r>
            <a:r>
              <a:rPr lang="en-US" sz="1700" b="1" dirty="0"/>
              <a:t> geen </a:t>
            </a:r>
            <a:r>
              <a:rPr lang="en-US" sz="1700" b="1" dirty="0" err="1"/>
              <a:t>spouw</a:t>
            </a:r>
            <a:r>
              <a:rPr lang="en-US" sz="1700" b="1" dirty="0"/>
              <a:t> </a:t>
            </a:r>
            <a:r>
              <a:rPr lang="en-US" sz="1700" b="1" dirty="0" err="1"/>
              <a:t>aanwezig</a:t>
            </a:r>
            <a:r>
              <a:rPr lang="en-US" sz="1700" b="1" dirty="0"/>
              <a:t> is!</a:t>
            </a:r>
          </a:p>
          <a:p>
            <a:pPr indent="-228600">
              <a:lnSpc>
                <a:spcPct val="90000"/>
              </a:lnSpc>
              <a:spcAft>
                <a:spcPts val="600"/>
              </a:spcAft>
              <a:buFont typeface="Arial" panose="020B0604020202020204" pitchFamily="34" charset="0"/>
              <a:buChar char="•"/>
            </a:pPr>
            <a:endParaRPr lang="en-US" sz="1700" b="1" dirty="0"/>
          </a:p>
          <a:p>
            <a:pPr indent="-228600">
              <a:lnSpc>
                <a:spcPct val="90000"/>
              </a:lnSpc>
              <a:spcAft>
                <a:spcPts val="600"/>
              </a:spcAft>
              <a:buFont typeface="Arial" panose="020B0604020202020204" pitchFamily="34" charset="0"/>
              <a:buChar char="•"/>
            </a:pPr>
            <a:r>
              <a:rPr lang="en-US" sz="1700" b="1" dirty="0"/>
              <a:t>Maar </a:t>
            </a:r>
            <a:r>
              <a:rPr lang="en-US" sz="1700" b="1" dirty="0" err="1"/>
              <a:t>willen</a:t>
            </a:r>
            <a:r>
              <a:rPr lang="en-US" sz="1700" b="1" dirty="0"/>
              <a:t> we </a:t>
            </a:r>
            <a:r>
              <a:rPr lang="en-US" sz="1700" b="1" dirty="0" err="1"/>
              <a:t>bestaande</a:t>
            </a:r>
            <a:r>
              <a:rPr lang="en-US" sz="1700" b="1" dirty="0"/>
              <a:t> </a:t>
            </a:r>
            <a:r>
              <a:rPr lang="en-US" sz="1700" b="1" dirty="0" err="1"/>
              <a:t>woningen</a:t>
            </a:r>
            <a:r>
              <a:rPr lang="en-US" sz="1700" b="1" dirty="0"/>
              <a:t> </a:t>
            </a:r>
            <a:r>
              <a:rPr lang="en-US" sz="1700" b="1" dirty="0" err="1"/>
              <a:t>gasloos</a:t>
            </a:r>
            <a:r>
              <a:rPr lang="en-US" sz="1700" b="1" dirty="0"/>
              <a:t> </a:t>
            </a:r>
            <a:r>
              <a:rPr lang="en-US" sz="1700" b="1" dirty="0" err="1"/>
              <a:t>maken</a:t>
            </a:r>
            <a:r>
              <a:rPr lang="en-US" sz="1700" b="1" dirty="0"/>
              <a:t> / </a:t>
            </a:r>
            <a:r>
              <a:rPr lang="en-US" sz="1700" b="1" dirty="0" err="1"/>
              <a:t>verduurzamen</a:t>
            </a:r>
            <a:r>
              <a:rPr lang="en-US" sz="1700" b="1" dirty="0"/>
              <a:t>. Dan </a:t>
            </a:r>
            <a:r>
              <a:rPr lang="en-US" sz="1700" b="1" dirty="0" err="1"/>
              <a:t>zullen</a:t>
            </a:r>
            <a:r>
              <a:rPr lang="en-US" sz="1700" b="1" dirty="0"/>
              <a:t> </a:t>
            </a:r>
            <a:r>
              <a:rPr lang="en-US" sz="1700" b="1" dirty="0" err="1"/>
              <a:t>alle</a:t>
            </a:r>
            <a:r>
              <a:rPr lang="en-US" sz="1700" b="1" dirty="0"/>
              <a:t> </a:t>
            </a:r>
            <a:r>
              <a:rPr lang="en-US" sz="1700" b="1" dirty="0" err="1"/>
              <a:t>woningen</a:t>
            </a:r>
            <a:r>
              <a:rPr lang="en-US" sz="1700" b="1" dirty="0"/>
              <a:t> </a:t>
            </a:r>
            <a:r>
              <a:rPr lang="en-US" sz="1700" b="1" dirty="0" err="1"/>
              <a:t>naast</a:t>
            </a:r>
            <a:r>
              <a:rPr lang="en-US" sz="1700" b="1" dirty="0"/>
              <a:t> </a:t>
            </a:r>
            <a:r>
              <a:rPr lang="en-US" sz="1700" b="1" dirty="0" err="1"/>
              <a:t>spouwmuurisolatie</a:t>
            </a:r>
            <a:r>
              <a:rPr lang="en-US" sz="1700" b="1" dirty="0"/>
              <a:t> </a:t>
            </a:r>
            <a:r>
              <a:rPr lang="en-US" sz="1700" b="1" dirty="0" err="1"/>
              <a:t>ook</a:t>
            </a:r>
            <a:r>
              <a:rPr lang="en-US" sz="1700" b="1" dirty="0"/>
              <a:t> </a:t>
            </a:r>
            <a:r>
              <a:rPr lang="en-US" sz="1700" b="1" dirty="0" err="1"/>
              <a:t>aanvullend</a:t>
            </a:r>
            <a:r>
              <a:rPr lang="en-US" sz="1700" b="1" dirty="0"/>
              <a:t> moeten worden </a:t>
            </a:r>
            <a:r>
              <a:rPr lang="en-US" sz="1700" b="1" dirty="0" err="1"/>
              <a:t>geisoleerd</a:t>
            </a:r>
            <a:r>
              <a:rPr lang="en-US" sz="1700" b="1" dirty="0"/>
              <a:t>! </a:t>
            </a:r>
          </a:p>
          <a:p>
            <a:pPr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215931097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66">
            <a:extLst>
              <a:ext uri="{FF2B5EF4-FFF2-40B4-BE49-F238E27FC236}">
                <a16:creationId xmlns="" xmlns:a16="http://schemas.microsoft.com/office/drawing/2014/main" id="{114C78B5-EC6B-4A39-8860-7051008674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 xmlns:a16="http://schemas.microsoft.com/office/drawing/2014/main" id="{7523F874-6A27-4F70-8554-8CD15FACBCDD}"/>
              </a:ext>
            </a:extLst>
          </p:cNvPr>
          <p:cNvSpPr>
            <a:spLocks noGrp="1"/>
          </p:cNvSpPr>
          <p:nvPr>
            <p:ph type="title"/>
          </p:nvPr>
        </p:nvSpPr>
        <p:spPr>
          <a:xfrm>
            <a:off x="838200" y="4669978"/>
            <a:ext cx="4391024" cy="1173700"/>
          </a:xfrm>
        </p:spPr>
        <p:txBody>
          <a:bodyPr anchor="t">
            <a:normAutofit/>
          </a:bodyPr>
          <a:lstStyle/>
          <a:p>
            <a:r>
              <a:rPr lang="nl-NL" sz="3700">
                <a:solidFill>
                  <a:schemeClr val="bg1"/>
                </a:solidFill>
                <a:latin typeface="Abadi" panose="020B0604020104020204" pitchFamily="34" charset="0"/>
              </a:rPr>
              <a:t>Stap 3 Aanvullend isoleren dak</a:t>
            </a:r>
          </a:p>
        </p:txBody>
      </p:sp>
      <p:pic>
        <p:nvPicPr>
          <p:cNvPr id="8" name="Afbeelding 7" descr="Afbeelding met lucht, buiten, groen, oud&#10;&#10;Automatisch gegenereerde beschrijving">
            <a:extLst>
              <a:ext uri="{FF2B5EF4-FFF2-40B4-BE49-F238E27FC236}">
                <a16:creationId xmlns="" xmlns:a16="http://schemas.microsoft.com/office/drawing/2014/main" id="{27A03C7B-B22C-4722-8B72-E8BA0B4692E2}"/>
              </a:ext>
            </a:extLst>
          </p:cNvPr>
          <p:cNvPicPr>
            <a:picLocks noChangeAspect="1"/>
          </p:cNvPicPr>
          <p:nvPr/>
        </p:nvPicPr>
        <p:blipFill rotWithShape="1">
          <a:blip r:embed="rId2">
            <a:extLst>
              <a:ext uri="{28A0092B-C50C-407E-A947-70E740481C1C}">
                <a14:useLocalDpi xmlns:a14="http://schemas.microsoft.com/office/drawing/2010/main" val="0"/>
              </a:ext>
            </a:extLst>
          </a:blip>
          <a:srcRect l="15795" r="27857" b="-3"/>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5" name="Afbeelding 4">
            <a:extLst>
              <a:ext uri="{FF2B5EF4-FFF2-40B4-BE49-F238E27FC236}">
                <a16:creationId xmlns="" xmlns:a16="http://schemas.microsoft.com/office/drawing/2014/main" id="{817DAAC4-7F3B-4FB2-BE9C-7E71E8940BF0}"/>
              </a:ext>
            </a:extLst>
          </p:cNvPr>
          <p:cNvPicPr>
            <a:picLocks noChangeAspect="1"/>
          </p:cNvPicPr>
          <p:nvPr/>
        </p:nvPicPr>
        <p:blipFill rotWithShape="1">
          <a:blip r:embed="rId3">
            <a:extLst>
              <a:ext uri="{28A0092B-C50C-407E-A947-70E740481C1C}">
                <a14:useLocalDpi xmlns:a14="http://schemas.microsoft.com/office/drawing/2010/main" val="0"/>
              </a:ext>
            </a:extLst>
          </a:blip>
          <a:srcRect l="9668" r="17153" b="-2"/>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11" name="Afbeelding 10" descr="Afbeelding met tafel&#10;&#10;Automatisch gegenereerde beschrijving">
            <a:extLst>
              <a:ext uri="{FF2B5EF4-FFF2-40B4-BE49-F238E27FC236}">
                <a16:creationId xmlns="" xmlns:a16="http://schemas.microsoft.com/office/drawing/2014/main" id="{7930854B-E202-4903-BCC3-739FC206EC7C}"/>
              </a:ext>
            </a:extLst>
          </p:cNvPr>
          <p:cNvPicPr>
            <a:picLocks noChangeAspect="1"/>
          </p:cNvPicPr>
          <p:nvPr/>
        </p:nvPicPr>
        <p:blipFill rotWithShape="1">
          <a:blip r:embed="rId4">
            <a:extLst>
              <a:ext uri="{28A0092B-C50C-407E-A947-70E740481C1C}">
                <a14:useLocalDpi xmlns:a14="http://schemas.microsoft.com/office/drawing/2010/main" val="0"/>
              </a:ext>
            </a:extLst>
          </a:blip>
          <a:srcRect l="28241" r="34502" b="-2"/>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73" name="Group 68">
            <a:extLst>
              <a:ext uri="{FF2B5EF4-FFF2-40B4-BE49-F238E27FC236}">
                <a16:creationId xmlns="" xmlns:a16="http://schemas.microsoft.com/office/drawing/2014/main" id="{A50943B0-FDF7-4C2C-B784-9208C945A8C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3528992"/>
            <a:ext cx="12192000" cy="757168"/>
            <a:chOff x="0" y="2959818"/>
            <a:chExt cx="12192000" cy="757168"/>
          </a:xfrm>
        </p:grpSpPr>
        <p:sp>
          <p:nvSpPr>
            <p:cNvPr id="70" name="Freeform: Shape 69">
              <a:extLst>
                <a:ext uri="{FF2B5EF4-FFF2-40B4-BE49-F238E27FC236}">
                  <a16:creationId xmlns="" xmlns:a16="http://schemas.microsoft.com/office/drawing/2014/main" id="{64021FAB-FA86-49DE-8FC9-585A1729B7F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Shape 70">
              <a:extLst>
                <a:ext uri="{FF2B5EF4-FFF2-40B4-BE49-F238E27FC236}">
                  <a16:creationId xmlns="" xmlns:a16="http://schemas.microsoft.com/office/drawing/2014/main" id="{7B58B526-A432-4EB5-AA70-2BB897257AC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jdelijke aanduiding voor inhoud 2">
            <a:extLst>
              <a:ext uri="{FF2B5EF4-FFF2-40B4-BE49-F238E27FC236}">
                <a16:creationId xmlns="" xmlns:a16="http://schemas.microsoft.com/office/drawing/2014/main" id="{B59F184C-AB64-4D34-B9AD-97781F7F2300}"/>
              </a:ext>
            </a:extLst>
          </p:cNvPr>
          <p:cNvSpPr>
            <a:spLocks noGrp="1"/>
          </p:cNvSpPr>
          <p:nvPr>
            <p:ph idx="1"/>
          </p:nvPr>
        </p:nvSpPr>
        <p:spPr>
          <a:xfrm>
            <a:off x="5664201" y="4766267"/>
            <a:ext cx="5692774" cy="1077411"/>
          </a:xfrm>
        </p:spPr>
        <p:txBody>
          <a:bodyPr>
            <a:normAutofit/>
          </a:bodyPr>
          <a:lstStyle/>
          <a:p>
            <a:r>
              <a:rPr lang="nl-NL" sz="1300" dirty="0">
                <a:solidFill>
                  <a:schemeClr val="bg1">
                    <a:alpha val="80000"/>
                  </a:schemeClr>
                </a:solidFill>
              </a:rPr>
              <a:t>Huidige isolatie kan van gemiddeld 1,3 naar 6 tot 10Rc worden gebracht</a:t>
            </a:r>
          </a:p>
          <a:p>
            <a:r>
              <a:rPr lang="nl-NL" sz="1300" dirty="0">
                <a:solidFill>
                  <a:schemeClr val="bg1">
                    <a:alpha val="80000"/>
                  </a:schemeClr>
                </a:solidFill>
              </a:rPr>
              <a:t>Woning wordt hiermee veel luchtdichter</a:t>
            </a:r>
          </a:p>
          <a:p>
            <a:r>
              <a:rPr lang="nl-NL" sz="1300" dirty="0">
                <a:solidFill>
                  <a:schemeClr val="bg1">
                    <a:alpha val="80000"/>
                  </a:schemeClr>
                </a:solidFill>
              </a:rPr>
              <a:t>Dit is een maatregel die nodig is om later gasloos te kunnen verwarmen</a:t>
            </a:r>
          </a:p>
          <a:p>
            <a:endParaRPr lang="nl-NL" sz="1300" dirty="0">
              <a:solidFill>
                <a:schemeClr val="bg1">
                  <a:alpha val="80000"/>
                </a:schemeClr>
              </a:solidFill>
            </a:endParaRPr>
          </a:p>
          <a:p>
            <a:endParaRPr lang="nl-NL" sz="1300" dirty="0">
              <a:solidFill>
                <a:schemeClr val="bg1">
                  <a:alpha val="80000"/>
                </a:schemeClr>
              </a:solidFill>
            </a:endParaRPr>
          </a:p>
        </p:txBody>
      </p:sp>
      <p:sp>
        <p:nvSpPr>
          <p:cNvPr id="17" name="Tekstvak 16">
            <a:extLst>
              <a:ext uri="{FF2B5EF4-FFF2-40B4-BE49-F238E27FC236}">
                <a16:creationId xmlns="" xmlns:a16="http://schemas.microsoft.com/office/drawing/2014/main" id="{8680CC3F-6467-4CA5-A747-526C6D5A43C8}"/>
              </a:ext>
            </a:extLst>
          </p:cNvPr>
          <p:cNvSpPr txBox="1"/>
          <p:nvPr/>
        </p:nvSpPr>
        <p:spPr>
          <a:xfrm>
            <a:off x="6086475" y="29437"/>
            <a:ext cx="2105025" cy="984885"/>
          </a:xfrm>
          <a:prstGeom prst="rect">
            <a:avLst/>
          </a:prstGeom>
          <a:noFill/>
        </p:spPr>
        <p:txBody>
          <a:bodyPr wrap="square" rtlCol="0">
            <a:spAutoFit/>
          </a:bodyPr>
          <a:lstStyle/>
          <a:p>
            <a:r>
              <a:rPr lang="nl-NL" sz="4000" b="1" dirty="0" err="1">
                <a:solidFill>
                  <a:schemeClr val="tx1">
                    <a:lumMod val="95000"/>
                    <a:lumOff val="5000"/>
                  </a:schemeClr>
                </a:solidFill>
              </a:rPr>
              <a:t>Icynene</a:t>
            </a:r>
            <a:endParaRPr lang="nl-NL" sz="4000" b="1" dirty="0">
              <a:solidFill>
                <a:schemeClr val="tx1">
                  <a:lumMod val="95000"/>
                  <a:lumOff val="5000"/>
                </a:schemeClr>
              </a:solidFill>
            </a:endParaRPr>
          </a:p>
          <a:p>
            <a:endParaRPr lang="nl-NL" dirty="0"/>
          </a:p>
        </p:txBody>
      </p:sp>
      <p:sp>
        <p:nvSpPr>
          <p:cNvPr id="55" name="Tekstvak 54">
            <a:extLst>
              <a:ext uri="{FF2B5EF4-FFF2-40B4-BE49-F238E27FC236}">
                <a16:creationId xmlns="" xmlns:a16="http://schemas.microsoft.com/office/drawing/2014/main" id="{E517DA0C-C6E6-485E-8BFB-6BFB44391FC9}"/>
              </a:ext>
            </a:extLst>
          </p:cNvPr>
          <p:cNvSpPr txBox="1"/>
          <p:nvPr/>
        </p:nvSpPr>
        <p:spPr>
          <a:xfrm>
            <a:off x="8363073" y="2506140"/>
            <a:ext cx="2993902" cy="984885"/>
          </a:xfrm>
          <a:prstGeom prst="rect">
            <a:avLst/>
          </a:prstGeom>
          <a:noFill/>
        </p:spPr>
        <p:txBody>
          <a:bodyPr wrap="square" rtlCol="0">
            <a:spAutoFit/>
          </a:bodyPr>
          <a:lstStyle/>
          <a:p>
            <a:r>
              <a:rPr lang="nl-NL" sz="4000" b="1" dirty="0">
                <a:solidFill>
                  <a:schemeClr val="tx1">
                    <a:lumMod val="95000"/>
                    <a:lumOff val="5000"/>
                  </a:schemeClr>
                </a:solidFill>
              </a:rPr>
              <a:t>Minerale wol</a:t>
            </a:r>
          </a:p>
          <a:p>
            <a:endParaRPr lang="nl-NL" dirty="0"/>
          </a:p>
        </p:txBody>
      </p:sp>
      <p:sp>
        <p:nvSpPr>
          <p:cNvPr id="57" name="Tekstvak 56">
            <a:extLst>
              <a:ext uri="{FF2B5EF4-FFF2-40B4-BE49-F238E27FC236}">
                <a16:creationId xmlns="" xmlns:a16="http://schemas.microsoft.com/office/drawing/2014/main" id="{A504A5A5-61BD-4292-9D26-E98D835315FA}"/>
              </a:ext>
            </a:extLst>
          </p:cNvPr>
          <p:cNvSpPr txBox="1"/>
          <p:nvPr/>
        </p:nvSpPr>
        <p:spPr>
          <a:xfrm>
            <a:off x="269335" y="-40261"/>
            <a:ext cx="2105025" cy="2215991"/>
          </a:xfrm>
          <a:prstGeom prst="rect">
            <a:avLst/>
          </a:prstGeom>
          <a:noFill/>
        </p:spPr>
        <p:txBody>
          <a:bodyPr wrap="square" rtlCol="0">
            <a:spAutoFit/>
          </a:bodyPr>
          <a:lstStyle/>
          <a:p>
            <a:r>
              <a:rPr lang="nl-NL" sz="4000" b="1" dirty="0">
                <a:solidFill>
                  <a:schemeClr val="tx1">
                    <a:lumMod val="95000"/>
                    <a:lumOff val="5000"/>
                  </a:schemeClr>
                </a:solidFill>
              </a:rPr>
              <a:t>Nieuw dak</a:t>
            </a:r>
          </a:p>
          <a:p>
            <a:endParaRPr lang="nl-NL" sz="4000" b="1" dirty="0">
              <a:solidFill>
                <a:schemeClr val="tx1">
                  <a:lumMod val="95000"/>
                  <a:lumOff val="5000"/>
                </a:schemeClr>
              </a:solidFill>
            </a:endParaRPr>
          </a:p>
          <a:p>
            <a:endParaRPr lang="nl-NL" dirty="0"/>
          </a:p>
        </p:txBody>
      </p:sp>
    </p:spTree>
    <p:extLst>
      <p:ext uri="{BB962C8B-B14F-4D97-AF65-F5344CB8AC3E}">
        <p14:creationId xmlns:p14="http://schemas.microsoft.com/office/powerpoint/2010/main" val="1139631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D7A453D2-15D8-4403-815F-291FA16340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8161EA6B-09CA-445B-AB0D-8DF76FA92D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 xmlns:a16="http://schemas.microsoft.com/office/drawing/2014/main" id="{2B35F886-1102-4486-830A-34F41439CE8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2075420"/>
            <a:ext cx="12048729" cy="4093306"/>
            <a:chOff x="1" y="2075420"/>
            <a:chExt cx="12048729" cy="4093306"/>
          </a:xfrm>
        </p:grpSpPr>
        <p:sp>
          <p:nvSpPr>
            <p:cNvPr id="25" name="Oval 24">
              <a:extLst>
                <a:ext uri="{FF2B5EF4-FFF2-40B4-BE49-F238E27FC236}">
                  <a16:creationId xmlns="" xmlns:a16="http://schemas.microsoft.com/office/drawing/2014/main" id="{7DEFD1BC-7AD4-41EC-8E11-4E5E8AC541A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 xmlns:a16="http://schemas.microsoft.com/office/drawing/2014/main" id="{8B0E5C8B-3874-4B3C-BAD4-9EFE85FEACD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E7DA6224-9378-452F-A53A-DD0BF19724D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1DE869DF-C006-49F7-B9FF-0317F64E977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 xmlns:a16="http://schemas.microsoft.com/office/drawing/2014/main" id="{FD200C16-6204-4580-AB37-7E94176D043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F0DE7603-6DD0-4DB6-88FC-5402B9D4AAB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Afbeelding 10">
            <a:extLst>
              <a:ext uri="{FF2B5EF4-FFF2-40B4-BE49-F238E27FC236}">
                <a16:creationId xmlns="" xmlns:a16="http://schemas.microsoft.com/office/drawing/2014/main" id="{441B0345-745F-4BEC-A47E-153DA77843BA}"/>
              </a:ext>
            </a:extLst>
          </p:cNvPr>
          <p:cNvPicPr>
            <a:picLocks noChangeAspect="1"/>
          </p:cNvPicPr>
          <p:nvPr/>
        </p:nvPicPr>
        <p:blipFill rotWithShape="1">
          <a:blip r:embed="rId2">
            <a:extLst>
              <a:ext uri="{28A0092B-C50C-407E-A947-70E740481C1C}">
                <a14:useLocalDpi xmlns:a14="http://schemas.microsoft.com/office/drawing/2010/main" val="0"/>
              </a:ext>
            </a:extLst>
          </a:blip>
          <a:srcRect l="27" r="6393"/>
          <a:stretch/>
        </p:blipFill>
        <p:spPr>
          <a:xfrm>
            <a:off x="603504" y="417317"/>
            <a:ext cx="3549663" cy="3157838"/>
          </a:xfrm>
          <a:prstGeom prst="rect">
            <a:avLst/>
          </a:prstGeom>
        </p:spPr>
      </p:pic>
      <p:grpSp>
        <p:nvGrpSpPr>
          <p:cNvPr id="32" name="Group 31">
            <a:extLst>
              <a:ext uri="{FF2B5EF4-FFF2-40B4-BE49-F238E27FC236}">
                <a16:creationId xmlns="" xmlns:a16="http://schemas.microsoft.com/office/drawing/2014/main" id="{975C268C-D419-4123-9FAD-0E2B7F9EE79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16200000">
            <a:off x="474192" y="584794"/>
            <a:ext cx="304800" cy="429768"/>
            <a:chOff x="215328" y="-46937"/>
            <a:chExt cx="304800" cy="2773841"/>
          </a:xfrm>
        </p:grpSpPr>
        <p:cxnSp>
          <p:nvCxnSpPr>
            <p:cNvPr id="33" name="Straight Connector 32">
              <a:extLst>
                <a:ext uri="{FF2B5EF4-FFF2-40B4-BE49-F238E27FC236}">
                  <a16:creationId xmlns="" xmlns:a16="http://schemas.microsoft.com/office/drawing/2014/main" id="{3A7E309C-A3BD-432E-8CB5-F0B6425281E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2F1F621C-4533-4835-ADE2-372F2763A076}"/>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8EFC8245-5168-4DAF-930D-09A7BDDA6C1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F192ED34-5046-4043-AEF8-2DF7C480619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3" name="Afbeelding 12" descr="Afbeelding met binnen, gebouw, badkamer&#10;&#10;Automatisch gegenereerde beschrijving">
            <a:extLst>
              <a:ext uri="{FF2B5EF4-FFF2-40B4-BE49-F238E27FC236}">
                <a16:creationId xmlns="" xmlns:a16="http://schemas.microsoft.com/office/drawing/2014/main" id="{8EEC7E6B-33C0-49B6-B2F0-55C8B5B64235}"/>
              </a:ext>
            </a:extLst>
          </p:cNvPr>
          <p:cNvPicPr>
            <a:picLocks noChangeAspect="1"/>
          </p:cNvPicPr>
          <p:nvPr/>
        </p:nvPicPr>
        <p:blipFill rotWithShape="1">
          <a:blip r:embed="rId3">
            <a:extLst>
              <a:ext uri="{28A0092B-C50C-407E-A947-70E740481C1C}">
                <a14:useLocalDpi xmlns:a14="http://schemas.microsoft.com/office/drawing/2010/main" val="0"/>
              </a:ext>
            </a:extLst>
          </a:blip>
          <a:srcRect r="15829" b="1"/>
          <a:stretch/>
        </p:blipFill>
        <p:spPr>
          <a:xfrm>
            <a:off x="4280448" y="406043"/>
            <a:ext cx="3549663" cy="3162873"/>
          </a:xfrm>
          <a:prstGeom prst="rect">
            <a:avLst/>
          </a:prstGeom>
        </p:spPr>
      </p:pic>
      <p:sp>
        <p:nvSpPr>
          <p:cNvPr id="38" name="Rectangle 37">
            <a:extLst>
              <a:ext uri="{FF2B5EF4-FFF2-40B4-BE49-F238E27FC236}">
                <a16:creationId xmlns="" xmlns:a16="http://schemas.microsoft.com/office/drawing/2014/main" id="{B8114C98-A349-4111-A123-E8EAB86ABE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 xmlns:a16="http://schemas.microsoft.com/office/drawing/2014/main" id="{670FB431-AE18-414D-92F4-1D12D199115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259539" y="317578"/>
            <a:ext cx="548640" cy="549007"/>
            <a:chOff x="7029447" y="3514725"/>
            <a:chExt cx="1285875" cy="549007"/>
          </a:xfrm>
        </p:grpSpPr>
        <p:cxnSp>
          <p:nvCxnSpPr>
            <p:cNvPr id="41" name="Straight Connector 40">
              <a:extLst>
                <a:ext uri="{FF2B5EF4-FFF2-40B4-BE49-F238E27FC236}">
                  <a16:creationId xmlns="" xmlns:a16="http://schemas.microsoft.com/office/drawing/2014/main" id="{24467063-D74E-4D42-8790-B9F6D69584B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A1D19BAC-1681-47BC-AAF5-92FAFFF6F4C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94347C2B-E846-452C-97AA-7E254FC1CE8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10EA2B35-7959-4C2A-84AA-FF5D94FEDE9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9" name="Tijdelijke aanduiding voor inhoud 8">
            <a:extLst>
              <a:ext uri="{FF2B5EF4-FFF2-40B4-BE49-F238E27FC236}">
                <a16:creationId xmlns="" xmlns:a16="http://schemas.microsoft.com/office/drawing/2014/main" id="{B818FC89-6905-4C56-8C8B-573BD0E65ABF}"/>
              </a:ext>
            </a:extLst>
          </p:cNvPr>
          <p:cNvPicPr>
            <a:picLocks noChangeAspect="1"/>
          </p:cNvPicPr>
          <p:nvPr/>
        </p:nvPicPr>
        <p:blipFill rotWithShape="1">
          <a:blip r:embed="rId4">
            <a:extLst>
              <a:ext uri="{28A0092B-C50C-407E-A947-70E740481C1C}">
                <a14:useLocalDpi xmlns:a14="http://schemas.microsoft.com/office/drawing/2010/main" val="0"/>
              </a:ext>
            </a:extLst>
          </a:blip>
          <a:srcRect l="2497" r="4071" b="-1"/>
          <a:stretch/>
        </p:blipFill>
        <p:spPr>
          <a:xfrm>
            <a:off x="7949294" y="406043"/>
            <a:ext cx="3549663" cy="3162873"/>
          </a:xfrm>
          <a:prstGeom prst="rect">
            <a:avLst/>
          </a:prstGeom>
        </p:spPr>
      </p:pic>
      <p:sp>
        <p:nvSpPr>
          <p:cNvPr id="46" name="Rectangle 45">
            <a:extLst>
              <a:ext uri="{FF2B5EF4-FFF2-40B4-BE49-F238E27FC236}">
                <a16:creationId xmlns="" xmlns:a16="http://schemas.microsoft.com/office/drawing/2014/main" id="{E2D3D3F2-ABBB-4453-B1C5-1BEBF7E4DD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 xmlns:a16="http://schemas.microsoft.com/office/drawing/2014/main" id="{8214E4A5-A0D2-42C4-8D14-D2A7E495F04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5400000">
            <a:off x="616345" y="5940560"/>
            <a:ext cx="1285875" cy="549007"/>
            <a:chOff x="7029447" y="3514725"/>
            <a:chExt cx="1285875" cy="549007"/>
          </a:xfrm>
        </p:grpSpPr>
        <p:cxnSp>
          <p:nvCxnSpPr>
            <p:cNvPr id="49" name="Straight Connector 48">
              <a:extLst>
                <a:ext uri="{FF2B5EF4-FFF2-40B4-BE49-F238E27FC236}">
                  <a16:creationId xmlns="" xmlns:a16="http://schemas.microsoft.com/office/drawing/2014/main" id="{7494D7A0-6B21-41E8-A7D3-0033BBB79156}"/>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1E141D7D-32B0-448E-A666-EA8703AFCF2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8D87E268-6345-420F-8B97-B37ED04100E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35E1622E-7FA6-4760-A2BF-A8105EBF7BB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 xmlns:a16="http://schemas.microsoft.com/office/drawing/2014/main" id="{6530B7B2-AE3E-4AF8-BFED-94DE13A07E3A}"/>
              </a:ext>
            </a:extLst>
          </p:cNvPr>
          <p:cNvSpPr>
            <a:spLocks noGrp="1"/>
          </p:cNvSpPr>
          <p:nvPr>
            <p:ph type="title"/>
          </p:nvPr>
        </p:nvSpPr>
        <p:spPr>
          <a:xfrm>
            <a:off x="630936" y="4018137"/>
            <a:ext cx="4550664" cy="2129586"/>
          </a:xfrm>
          <a:noFill/>
        </p:spPr>
        <p:txBody>
          <a:bodyPr anchor="t">
            <a:normAutofit/>
          </a:bodyPr>
          <a:lstStyle/>
          <a:p>
            <a:r>
              <a:rPr lang="nl-NL" dirty="0">
                <a:solidFill>
                  <a:schemeClr val="bg1"/>
                </a:solidFill>
                <a:latin typeface="Abadi" panose="020B0604020104020204" pitchFamily="34" charset="0"/>
              </a:rPr>
              <a:t>Aandachtspunten dakisolatie</a:t>
            </a:r>
            <a:br>
              <a:rPr lang="nl-NL" dirty="0">
                <a:solidFill>
                  <a:schemeClr val="bg1"/>
                </a:solidFill>
                <a:latin typeface="Abadi" panose="020B0604020104020204" pitchFamily="34" charset="0"/>
              </a:rPr>
            </a:br>
            <a:endParaRPr lang="nl-NL" dirty="0">
              <a:solidFill>
                <a:schemeClr val="bg1"/>
              </a:solidFill>
              <a:latin typeface="Abadi" panose="020B0604020104020204" pitchFamily="34" charset="0"/>
            </a:endParaRPr>
          </a:p>
        </p:txBody>
      </p:sp>
      <p:sp>
        <p:nvSpPr>
          <p:cNvPr id="17" name="Content Placeholder 16">
            <a:extLst>
              <a:ext uri="{FF2B5EF4-FFF2-40B4-BE49-F238E27FC236}">
                <a16:creationId xmlns="" xmlns:a16="http://schemas.microsoft.com/office/drawing/2014/main" id="{87BD0C89-4CD0-4757-9009-58DDA2957893}"/>
              </a:ext>
            </a:extLst>
          </p:cNvPr>
          <p:cNvSpPr>
            <a:spLocks noGrp="1"/>
          </p:cNvSpPr>
          <p:nvPr>
            <p:ph idx="1"/>
          </p:nvPr>
        </p:nvSpPr>
        <p:spPr>
          <a:xfrm>
            <a:off x="5486080" y="4018143"/>
            <a:ext cx="5994666" cy="2129599"/>
          </a:xfrm>
          <a:noFill/>
        </p:spPr>
        <p:txBody>
          <a:bodyPr anchor="t">
            <a:normAutofit fontScale="85000" lnSpcReduction="20000"/>
          </a:bodyPr>
          <a:lstStyle/>
          <a:p>
            <a:r>
              <a:rPr lang="en-US" sz="1800" dirty="0">
                <a:solidFill>
                  <a:schemeClr val="bg1"/>
                </a:solidFill>
              </a:rPr>
              <a:t>Het dak moet luchtdicht worden gemaakt aan de binnenzijde.</a:t>
            </a:r>
          </a:p>
          <a:p>
            <a:r>
              <a:rPr lang="en-US" sz="1800" dirty="0">
                <a:solidFill>
                  <a:schemeClr val="bg1"/>
                </a:solidFill>
              </a:rPr>
              <a:t>Zodoende kan er geen condens ontstaan tegen het dakbeschot (behalve bij </a:t>
            </a:r>
            <a:r>
              <a:rPr lang="en-US" sz="1800" dirty="0" smtClean="0">
                <a:solidFill>
                  <a:schemeClr val="bg1"/>
                </a:solidFill>
              </a:rPr>
              <a:t>damp open isolatie </a:t>
            </a:r>
            <a:r>
              <a:rPr lang="en-US" sz="1800" dirty="0">
                <a:solidFill>
                  <a:schemeClr val="bg1"/>
                </a:solidFill>
              </a:rPr>
              <a:t>materiaal).</a:t>
            </a:r>
          </a:p>
          <a:p>
            <a:r>
              <a:rPr lang="en-US" sz="1800" dirty="0">
                <a:solidFill>
                  <a:schemeClr val="bg1"/>
                </a:solidFill>
              </a:rPr>
              <a:t>Isoleren aan de binnenzijde kan heel goed! </a:t>
            </a:r>
          </a:p>
          <a:p>
            <a:r>
              <a:rPr lang="en-US" sz="1800" dirty="0">
                <a:solidFill>
                  <a:schemeClr val="bg1"/>
                </a:solidFill>
              </a:rPr>
              <a:t>Zorg dat je met voldoende dikte isoleert, verhoog desnoods de </a:t>
            </a:r>
            <a:r>
              <a:rPr lang="en-US" sz="1800" dirty="0" err="1">
                <a:solidFill>
                  <a:schemeClr val="bg1"/>
                </a:solidFill>
              </a:rPr>
              <a:t>gordingen</a:t>
            </a:r>
            <a:r>
              <a:rPr lang="en-US" sz="1800" dirty="0">
                <a:solidFill>
                  <a:schemeClr val="bg1"/>
                </a:solidFill>
              </a:rPr>
              <a:t>!</a:t>
            </a:r>
          </a:p>
          <a:p>
            <a:r>
              <a:rPr lang="en-US" sz="1800" dirty="0" err="1">
                <a:solidFill>
                  <a:schemeClr val="bg1"/>
                </a:solidFill>
              </a:rPr>
              <a:t>Vergeet</a:t>
            </a:r>
            <a:r>
              <a:rPr lang="en-US" sz="1800" dirty="0">
                <a:solidFill>
                  <a:schemeClr val="bg1"/>
                </a:solidFill>
              </a:rPr>
              <a:t> </a:t>
            </a:r>
            <a:r>
              <a:rPr lang="en-US" sz="1800" dirty="0" err="1">
                <a:solidFill>
                  <a:schemeClr val="bg1"/>
                </a:solidFill>
              </a:rPr>
              <a:t>niet</a:t>
            </a:r>
            <a:r>
              <a:rPr lang="en-US" sz="1800" dirty="0">
                <a:solidFill>
                  <a:schemeClr val="bg1"/>
                </a:solidFill>
              </a:rPr>
              <a:t> </a:t>
            </a:r>
            <a:r>
              <a:rPr lang="en-US" sz="1800" dirty="0" err="1">
                <a:solidFill>
                  <a:schemeClr val="bg1"/>
                </a:solidFill>
              </a:rPr>
              <a:t>electra</a:t>
            </a:r>
            <a:r>
              <a:rPr lang="en-US" sz="1800" dirty="0">
                <a:solidFill>
                  <a:schemeClr val="bg1"/>
                </a:solidFill>
              </a:rPr>
              <a:t> </a:t>
            </a:r>
            <a:r>
              <a:rPr lang="en-US" sz="1800" dirty="0" err="1">
                <a:solidFill>
                  <a:schemeClr val="bg1"/>
                </a:solidFill>
              </a:rPr>
              <a:t>voor</a:t>
            </a:r>
            <a:r>
              <a:rPr lang="en-US" sz="1800" dirty="0">
                <a:solidFill>
                  <a:schemeClr val="bg1"/>
                </a:solidFill>
              </a:rPr>
              <a:t> </a:t>
            </a:r>
            <a:r>
              <a:rPr lang="en-US" sz="1800" dirty="0" err="1">
                <a:solidFill>
                  <a:schemeClr val="bg1"/>
                </a:solidFill>
              </a:rPr>
              <a:t>te</a:t>
            </a:r>
            <a:r>
              <a:rPr lang="en-US" sz="1800" dirty="0">
                <a:solidFill>
                  <a:schemeClr val="bg1"/>
                </a:solidFill>
              </a:rPr>
              <a:t> </a:t>
            </a:r>
            <a:r>
              <a:rPr lang="en-US" sz="1800" dirty="0" err="1">
                <a:solidFill>
                  <a:schemeClr val="bg1"/>
                </a:solidFill>
              </a:rPr>
              <a:t>bereiden</a:t>
            </a:r>
            <a:r>
              <a:rPr lang="en-US" sz="1800" dirty="0">
                <a:solidFill>
                  <a:schemeClr val="bg1"/>
                </a:solidFill>
              </a:rPr>
              <a:t> </a:t>
            </a:r>
            <a:r>
              <a:rPr lang="en-US" sz="1800" dirty="0" err="1">
                <a:solidFill>
                  <a:schemeClr val="bg1"/>
                </a:solidFill>
              </a:rPr>
              <a:t>en</a:t>
            </a:r>
            <a:r>
              <a:rPr lang="en-US" sz="1800" dirty="0">
                <a:solidFill>
                  <a:schemeClr val="bg1"/>
                </a:solidFill>
              </a:rPr>
              <a:t>/of</a:t>
            </a:r>
          </a:p>
          <a:p>
            <a:r>
              <a:rPr lang="en-US" sz="1800" dirty="0">
                <a:solidFill>
                  <a:schemeClr val="bg1"/>
                </a:solidFill>
              </a:rPr>
              <a:t> aan </a:t>
            </a:r>
            <a:r>
              <a:rPr lang="en-US" sz="1800" dirty="0" err="1">
                <a:solidFill>
                  <a:schemeClr val="bg1"/>
                </a:solidFill>
              </a:rPr>
              <a:t>te</a:t>
            </a:r>
            <a:r>
              <a:rPr lang="en-US" sz="1800" dirty="0">
                <a:solidFill>
                  <a:schemeClr val="bg1"/>
                </a:solidFill>
              </a:rPr>
              <a:t> </a:t>
            </a:r>
            <a:r>
              <a:rPr lang="en-US" sz="1800" dirty="0" err="1">
                <a:solidFill>
                  <a:schemeClr val="bg1"/>
                </a:solidFill>
              </a:rPr>
              <a:t>passen</a:t>
            </a:r>
            <a:r>
              <a:rPr lang="en-US" sz="1800" dirty="0">
                <a:solidFill>
                  <a:schemeClr val="bg1"/>
                </a:solidFill>
              </a:rPr>
              <a:t>!</a:t>
            </a:r>
          </a:p>
          <a:p>
            <a:endParaRPr lang="en-US" sz="1800" dirty="0">
              <a:solidFill>
                <a:schemeClr val="bg1"/>
              </a:solidFill>
            </a:endParaRPr>
          </a:p>
        </p:txBody>
      </p:sp>
    </p:spTree>
    <p:extLst>
      <p:ext uri="{BB962C8B-B14F-4D97-AF65-F5344CB8AC3E}">
        <p14:creationId xmlns:p14="http://schemas.microsoft.com/office/powerpoint/2010/main" val="3719790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3F24A09B-713F-43FC-AB6E-B880839685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468548" cy="6858000"/>
          </a:xfrm>
          <a:prstGeom prst="rect">
            <a:avLst/>
          </a:prstGeom>
          <a:solidFill>
            <a:srgbClr val="686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 xmlns:a16="http://schemas.microsoft.com/office/drawing/2014/main" id="{0B91AB35-C3B4-4B70-B3DD-13D63B7DA23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 xmlns:a16="http://schemas.microsoft.com/office/drawing/2014/main" id="{E59DBD4E-326D-472F-A032-413534C7D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188" y="3367088"/>
            <a:ext cx="5253038" cy="2852738"/>
          </a:xfrm>
          <a:prstGeom prst="rect">
            <a:avLst/>
          </a:prstGeom>
        </p:spPr>
      </p:pic>
      <p:sp>
        <p:nvSpPr>
          <p:cNvPr id="2" name="Titel 1">
            <a:extLst>
              <a:ext uri="{FF2B5EF4-FFF2-40B4-BE49-F238E27FC236}">
                <a16:creationId xmlns="" xmlns:a16="http://schemas.microsoft.com/office/drawing/2014/main" id="{C658B418-0530-45AE-953F-4E3E09036C9A}"/>
              </a:ext>
            </a:extLst>
          </p:cNvPr>
          <p:cNvSpPr>
            <a:spLocks noGrp="1"/>
          </p:cNvSpPr>
          <p:nvPr>
            <p:ph type="title"/>
          </p:nvPr>
        </p:nvSpPr>
        <p:spPr>
          <a:xfrm>
            <a:off x="594750" y="1012196"/>
            <a:ext cx="4173905" cy="5577818"/>
          </a:xfrm>
        </p:spPr>
        <p:txBody>
          <a:bodyPr vert="horz" lIns="91440" tIns="45720" rIns="91440" bIns="45720" rtlCol="0" anchor="ctr">
            <a:normAutofit/>
          </a:bodyPr>
          <a:lstStyle/>
          <a:p>
            <a:pPr algn="r"/>
            <a:r>
              <a:rPr lang="en-US" sz="5400" kern="1200" dirty="0" err="1">
                <a:solidFill>
                  <a:srgbClr val="FFFFFF"/>
                </a:solidFill>
                <a:latin typeface="+mj-lt"/>
                <a:ea typeface="+mj-ea"/>
                <a:cs typeface="+mj-cs"/>
              </a:rPr>
              <a:t>Stap</a:t>
            </a:r>
            <a:r>
              <a:rPr lang="en-US" sz="5400" kern="1200" dirty="0">
                <a:solidFill>
                  <a:srgbClr val="FFFFFF"/>
                </a:solidFill>
                <a:latin typeface="+mj-lt"/>
                <a:ea typeface="+mj-ea"/>
                <a:cs typeface="+mj-cs"/>
              </a:rPr>
              <a:t> 4: </a:t>
            </a:r>
            <a:r>
              <a:rPr lang="en-US" sz="5400" kern="1200" dirty="0" err="1">
                <a:solidFill>
                  <a:srgbClr val="FFFFFF"/>
                </a:solidFill>
                <a:latin typeface="+mj-lt"/>
                <a:ea typeface="+mj-ea"/>
                <a:cs typeface="+mj-cs"/>
              </a:rPr>
              <a:t>Glas</a:t>
            </a:r>
            <a:r>
              <a:rPr lang="en-US" sz="5400" kern="1200" dirty="0">
                <a:solidFill>
                  <a:srgbClr val="FFFFFF"/>
                </a:solidFill>
                <a:latin typeface="+mj-lt"/>
                <a:ea typeface="+mj-ea"/>
                <a:cs typeface="+mj-cs"/>
              </a:rPr>
              <a:t> </a:t>
            </a:r>
            <a:r>
              <a:rPr lang="en-US" sz="5400" kern="1200" dirty="0" err="1">
                <a:solidFill>
                  <a:srgbClr val="FFFFFF"/>
                </a:solidFill>
                <a:latin typeface="+mj-lt"/>
                <a:ea typeface="+mj-ea"/>
                <a:cs typeface="+mj-cs"/>
              </a:rPr>
              <a:t>vervangen</a:t>
            </a:r>
            <a:r>
              <a:rPr lang="en-US" sz="5400" kern="1200" dirty="0">
                <a:solidFill>
                  <a:srgbClr val="FFFFFF"/>
                </a:solidFill>
                <a:latin typeface="+mj-lt"/>
                <a:ea typeface="+mj-ea"/>
                <a:cs typeface="+mj-cs"/>
              </a:rPr>
              <a:t> </a:t>
            </a:r>
          </a:p>
        </p:txBody>
      </p:sp>
      <p:pic>
        <p:nvPicPr>
          <p:cNvPr id="5" name="Tijdelijke aanduiding voor inhoud 4">
            <a:extLst>
              <a:ext uri="{FF2B5EF4-FFF2-40B4-BE49-F238E27FC236}">
                <a16:creationId xmlns="" xmlns:a16="http://schemas.microsoft.com/office/drawing/2014/main" id="{2109334F-6838-4D6F-87FB-EC2734A918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99188" y="639763"/>
            <a:ext cx="5253038" cy="2659063"/>
          </a:xfrm>
        </p:spPr>
      </p:pic>
      <p:sp>
        <p:nvSpPr>
          <p:cNvPr id="8" name="Tekstvak 7">
            <a:extLst>
              <a:ext uri="{FF2B5EF4-FFF2-40B4-BE49-F238E27FC236}">
                <a16:creationId xmlns="" xmlns:a16="http://schemas.microsoft.com/office/drawing/2014/main" id="{A1CA27D3-46B6-4D96-AD4E-507A36D8F3EF}"/>
              </a:ext>
            </a:extLst>
          </p:cNvPr>
          <p:cNvSpPr txBox="1"/>
          <p:nvPr/>
        </p:nvSpPr>
        <p:spPr>
          <a:xfrm>
            <a:off x="819150" y="5029200"/>
            <a:ext cx="3790949" cy="923330"/>
          </a:xfrm>
          <a:prstGeom prst="rect">
            <a:avLst/>
          </a:prstGeom>
          <a:noFill/>
        </p:spPr>
        <p:txBody>
          <a:bodyPr wrap="square" rtlCol="0">
            <a:spAutoFit/>
          </a:bodyPr>
          <a:lstStyle/>
          <a:p>
            <a:r>
              <a:rPr lang="nl-NL" dirty="0">
                <a:solidFill>
                  <a:schemeClr val="bg1"/>
                </a:solidFill>
              </a:rPr>
              <a:t>Vervang al het standaard dubbel glas voor HR++ glas of beter</a:t>
            </a:r>
          </a:p>
          <a:p>
            <a:endParaRPr lang="nl-NL" dirty="0"/>
          </a:p>
        </p:txBody>
      </p:sp>
      <p:pic>
        <p:nvPicPr>
          <p:cNvPr id="10" name="Afbeelding 9" descr="Afbeelding met tekst&#10;&#10;Automatisch gegenereerde beschrijving">
            <a:extLst>
              <a:ext uri="{FF2B5EF4-FFF2-40B4-BE49-F238E27FC236}">
                <a16:creationId xmlns="" xmlns:a16="http://schemas.microsoft.com/office/drawing/2014/main" id="{DFB21053-D6A3-41EE-B531-C5CEE6E73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95" y="0"/>
            <a:ext cx="4824700" cy="2600325"/>
          </a:xfrm>
          <a:prstGeom prst="rect">
            <a:avLst/>
          </a:prstGeom>
        </p:spPr>
      </p:pic>
    </p:spTree>
    <p:extLst>
      <p:ext uri="{BB962C8B-B14F-4D97-AF65-F5344CB8AC3E}">
        <p14:creationId xmlns:p14="http://schemas.microsoft.com/office/powerpoint/2010/main" val="3318897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834DF02-075B-444C-B32E-145D0B0C967F}"/>
              </a:ext>
            </a:extLst>
          </p:cNvPr>
          <p:cNvSpPr>
            <a:spLocks noGrp="1"/>
          </p:cNvSpPr>
          <p:nvPr>
            <p:ph type="title"/>
          </p:nvPr>
        </p:nvSpPr>
        <p:spPr>
          <a:xfrm>
            <a:off x="4128368" y="4522156"/>
            <a:ext cx="4937937" cy="1363215"/>
          </a:xfrm>
        </p:spPr>
        <p:txBody>
          <a:bodyPr vert="horz" lIns="91440" tIns="45720" rIns="91440" bIns="45720" rtlCol="0" anchor="t">
            <a:normAutofit/>
          </a:bodyPr>
          <a:lstStyle/>
          <a:p>
            <a:r>
              <a:rPr lang="en-US" sz="2800" kern="1200">
                <a:solidFill>
                  <a:schemeClr val="tx1"/>
                </a:solidFill>
                <a:latin typeface="+mj-lt"/>
                <a:ea typeface="+mj-ea"/>
                <a:cs typeface="+mj-cs"/>
              </a:rPr>
              <a:t>Overwegend standaard dubbel glas met enkel glas.</a:t>
            </a:r>
            <a:br>
              <a:rPr lang="en-US" sz="2800" kern="1200">
                <a:solidFill>
                  <a:schemeClr val="tx1"/>
                </a:solidFill>
                <a:latin typeface="+mj-lt"/>
                <a:ea typeface="+mj-ea"/>
                <a:cs typeface="+mj-cs"/>
              </a:rPr>
            </a:br>
            <a:endParaRPr lang="en-US" sz="2800" kern="1200">
              <a:solidFill>
                <a:schemeClr val="tx1"/>
              </a:solidFill>
              <a:latin typeface="+mj-lt"/>
              <a:ea typeface="+mj-ea"/>
              <a:cs typeface="+mj-cs"/>
            </a:endParaRPr>
          </a:p>
        </p:txBody>
      </p:sp>
      <p:sp>
        <p:nvSpPr>
          <p:cNvPr id="18" name="Freeform: Shape 17">
            <a:extLst>
              <a:ext uri="{FF2B5EF4-FFF2-40B4-BE49-F238E27FC236}">
                <a16:creationId xmlns="" xmlns:a16="http://schemas.microsoft.com/office/drawing/2014/main" id="{F6E384F5-137A-40B1-97F0-694CC6ECD5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 xmlns:a16="http://schemas.microsoft.com/office/drawing/2014/main" id="{9DBC4630-03DA-474F-BBCB-BA3AE6B317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descr="Afbeelding met tekst&#10;&#10;Automatisch gegenereerde beschrijving">
            <a:extLst>
              <a:ext uri="{FF2B5EF4-FFF2-40B4-BE49-F238E27FC236}">
                <a16:creationId xmlns="" xmlns:a16="http://schemas.microsoft.com/office/drawing/2014/main" id="{952FE72F-4C30-4EFC-BFEC-C2248F24F1C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510" r="-1" b="7635"/>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3" name="Afbeelding 12" descr="Afbeelding met tekst&#10;&#10;Automatisch gegenereerde beschrijving">
            <a:extLst>
              <a:ext uri="{FF2B5EF4-FFF2-40B4-BE49-F238E27FC236}">
                <a16:creationId xmlns="" xmlns:a16="http://schemas.microsoft.com/office/drawing/2014/main" id="{4CF6C028-9E63-4594-8F03-951A6977E4C5}"/>
              </a:ext>
            </a:extLst>
          </p:cNvPr>
          <p:cNvPicPr>
            <a:picLocks noChangeAspect="1"/>
          </p:cNvPicPr>
          <p:nvPr/>
        </p:nvPicPr>
        <p:blipFill rotWithShape="1">
          <a:blip r:embed="rId3">
            <a:extLst>
              <a:ext uri="{28A0092B-C50C-407E-A947-70E740481C1C}">
                <a14:useLocalDpi xmlns:a14="http://schemas.microsoft.com/office/drawing/2010/main" val="0"/>
              </a:ext>
            </a:extLst>
          </a:blip>
          <a:srcRect l="23710" r="17785" b="-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2" name="Oval 21">
            <a:extLst>
              <a:ext uri="{FF2B5EF4-FFF2-40B4-BE49-F238E27FC236}">
                <a16:creationId xmlns="" xmlns:a16="http://schemas.microsoft.com/office/drawing/2014/main" id="{78418A25-6EAC-4140-BFE6-284E1925B5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Afbeelding 8" descr="Afbeelding met tekst, elektronica&#10;&#10;Automatisch gegenereerde beschrijving">
            <a:extLst>
              <a:ext uri="{FF2B5EF4-FFF2-40B4-BE49-F238E27FC236}">
                <a16:creationId xmlns="" xmlns:a16="http://schemas.microsoft.com/office/drawing/2014/main" id="{533D112F-05FD-41F4-95CB-E9BCFCB4B318}"/>
              </a:ext>
            </a:extLst>
          </p:cNvPr>
          <p:cNvPicPr>
            <a:picLocks noChangeAspect="1"/>
          </p:cNvPicPr>
          <p:nvPr/>
        </p:nvPicPr>
        <p:blipFill rotWithShape="1">
          <a:blip r:embed="rId4">
            <a:extLst>
              <a:ext uri="{28A0092B-C50C-407E-A947-70E740481C1C}">
                <a14:useLocalDpi xmlns:a14="http://schemas.microsoft.com/office/drawing/2010/main" val="0"/>
              </a:ext>
            </a:extLst>
          </a:blip>
          <a:srcRect l="13681" r="11318" b="-2"/>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4" name="Freeform: Shape 23">
            <a:extLst>
              <a:ext uri="{FF2B5EF4-FFF2-40B4-BE49-F238E27FC236}">
                <a16:creationId xmlns="" xmlns:a16="http://schemas.microsoft.com/office/drawing/2014/main" id="{6B9D64DB-4D5C-4A91-B45F-F301E3174F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Afbeelding 10" descr="Afbeelding met tekst&#10;&#10;Automatisch gegenereerde beschrijving">
            <a:extLst>
              <a:ext uri="{FF2B5EF4-FFF2-40B4-BE49-F238E27FC236}">
                <a16:creationId xmlns="" xmlns:a16="http://schemas.microsoft.com/office/drawing/2014/main" id="{05CB05A9-ABDF-423A-ABF8-B863A34CE730}"/>
              </a:ext>
            </a:extLst>
          </p:cNvPr>
          <p:cNvPicPr>
            <a:picLocks noChangeAspect="1"/>
          </p:cNvPicPr>
          <p:nvPr/>
        </p:nvPicPr>
        <p:blipFill rotWithShape="1">
          <a:blip r:embed="rId5">
            <a:extLst>
              <a:ext uri="{28A0092B-C50C-407E-A947-70E740481C1C}">
                <a14:useLocalDpi xmlns:a14="http://schemas.microsoft.com/office/drawing/2010/main" val="0"/>
              </a:ext>
            </a:extLst>
          </a:blip>
          <a:srcRect l="8147" r="19308" b="3"/>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6" name="Freeform: Shape 25">
            <a:extLst>
              <a:ext uri="{FF2B5EF4-FFF2-40B4-BE49-F238E27FC236}">
                <a16:creationId xmlns="" xmlns:a16="http://schemas.microsoft.com/office/drawing/2014/main" id="{CB14CE1B-4BC5-4EF2-BE3D-05E4F580B3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tekst&#10;&#10;Automatisch gegenereerde beschrijving">
            <a:extLst>
              <a:ext uri="{FF2B5EF4-FFF2-40B4-BE49-F238E27FC236}">
                <a16:creationId xmlns="" xmlns:a16="http://schemas.microsoft.com/office/drawing/2014/main" id="{68CC3167-E034-4A8F-880C-252F4899ED1E}"/>
              </a:ext>
            </a:extLst>
          </p:cNvPr>
          <p:cNvPicPr>
            <a:picLocks noChangeAspect="1"/>
          </p:cNvPicPr>
          <p:nvPr/>
        </p:nvPicPr>
        <p:blipFill rotWithShape="1">
          <a:blip r:embed="rId6">
            <a:extLst>
              <a:ext uri="{28A0092B-C50C-407E-A947-70E740481C1C}">
                <a14:useLocalDpi xmlns:a14="http://schemas.microsoft.com/office/drawing/2010/main" val="0"/>
              </a:ext>
            </a:extLst>
          </a:blip>
          <a:srcRect l="21105" r="2761" b="-1"/>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347126834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3">
            <a:extLst>
              <a:ext uri="{FF2B5EF4-FFF2-40B4-BE49-F238E27FC236}">
                <a16:creationId xmlns="" xmlns:a16="http://schemas.microsoft.com/office/drawing/2014/main" id="{639C3025-4784-4B16-914D-CCFC3E8335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 xmlns:a16="http://schemas.microsoft.com/office/drawing/2014/main" id="{0AD20437-C88A-4F45-9C6D-DA32B29A4D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2"/>
            <a:ext cx="8610598"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 xmlns:a16="http://schemas.microsoft.com/office/drawing/2014/main" id="{23704D3F-FC83-44A7-9DD0-94B0C19D758B}"/>
              </a:ext>
            </a:extLst>
          </p:cNvPr>
          <p:cNvSpPr>
            <a:spLocks noGrp="1"/>
          </p:cNvSpPr>
          <p:nvPr>
            <p:ph type="title"/>
          </p:nvPr>
        </p:nvSpPr>
        <p:spPr>
          <a:xfrm>
            <a:off x="1137034" y="609600"/>
            <a:ext cx="6112220" cy="1330839"/>
          </a:xfrm>
        </p:spPr>
        <p:txBody>
          <a:bodyPr>
            <a:normAutofit/>
          </a:bodyPr>
          <a:lstStyle/>
          <a:p>
            <a:r>
              <a:rPr lang="nl-NL" sz="2800" dirty="0">
                <a:solidFill>
                  <a:schemeClr val="tx1">
                    <a:lumMod val="85000"/>
                    <a:lumOff val="15000"/>
                  </a:schemeClr>
                </a:solidFill>
                <a:latin typeface="Abadi" panose="020B0604020104020204" pitchFamily="34" charset="0"/>
              </a:rPr>
              <a:t>Stap 5 luchtdichtmaken van de woning.</a:t>
            </a:r>
            <a:r>
              <a:rPr lang="nl-NL" sz="2800" dirty="0">
                <a:solidFill>
                  <a:schemeClr val="tx1">
                    <a:lumMod val="85000"/>
                    <a:lumOff val="15000"/>
                  </a:schemeClr>
                </a:solidFill>
              </a:rPr>
              <a:t/>
            </a:r>
            <a:br>
              <a:rPr lang="nl-NL" sz="2800" dirty="0">
                <a:solidFill>
                  <a:schemeClr val="tx1">
                    <a:lumMod val="85000"/>
                    <a:lumOff val="15000"/>
                  </a:schemeClr>
                </a:solidFill>
              </a:rPr>
            </a:br>
            <a:endParaRPr lang="nl-NL" sz="2800" dirty="0">
              <a:solidFill>
                <a:schemeClr val="tx1">
                  <a:lumMod val="85000"/>
                  <a:lumOff val="15000"/>
                </a:schemeClr>
              </a:solidFill>
            </a:endParaRPr>
          </a:p>
        </p:txBody>
      </p:sp>
      <p:sp>
        <p:nvSpPr>
          <p:cNvPr id="6" name="Tijdelijke aanduiding voor inhoud 5">
            <a:extLst>
              <a:ext uri="{FF2B5EF4-FFF2-40B4-BE49-F238E27FC236}">
                <a16:creationId xmlns="" xmlns:a16="http://schemas.microsoft.com/office/drawing/2014/main" id="{5E0CEB69-B37D-4F3D-A0BB-14FBF3CF47C8}"/>
              </a:ext>
            </a:extLst>
          </p:cNvPr>
          <p:cNvSpPr>
            <a:spLocks noGrp="1"/>
          </p:cNvSpPr>
          <p:nvPr>
            <p:ph idx="1"/>
          </p:nvPr>
        </p:nvSpPr>
        <p:spPr>
          <a:xfrm>
            <a:off x="1137033" y="2194101"/>
            <a:ext cx="5903847" cy="4054298"/>
          </a:xfrm>
        </p:spPr>
        <p:txBody>
          <a:bodyPr>
            <a:normAutofit/>
          </a:bodyPr>
          <a:lstStyle/>
          <a:p>
            <a:r>
              <a:rPr lang="nl-NL" sz="2400" dirty="0">
                <a:solidFill>
                  <a:schemeClr val="tx1">
                    <a:lumMod val="85000"/>
                    <a:lumOff val="15000"/>
                  </a:schemeClr>
                </a:solidFill>
              </a:rPr>
              <a:t>Tijdens het isoleren wordt de woning veel luchtdichter. </a:t>
            </a:r>
          </a:p>
          <a:p>
            <a:endParaRPr lang="nl-NL" sz="2400" dirty="0">
              <a:solidFill>
                <a:schemeClr val="tx1">
                  <a:lumMod val="85000"/>
                  <a:lumOff val="15000"/>
                </a:schemeClr>
              </a:solidFill>
            </a:endParaRPr>
          </a:p>
          <a:p>
            <a:r>
              <a:rPr lang="nl-NL" sz="2400" dirty="0">
                <a:solidFill>
                  <a:schemeClr val="tx1">
                    <a:lumMod val="85000"/>
                    <a:lumOff val="15000"/>
                  </a:schemeClr>
                </a:solidFill>
              </a:rPr>
              <a:t>Echter kunnen er warmtelekken of koude infiltratie aanwezig blijven. </a:t>
            </a:r>
          </a:p>
          <a:p>
            <a:endParaRPr lang="nl-NL" sz="2400" dirty="0">
              <a:solidFill>
                <a:schemeClr val="tx1">
                  <a:lumMod val="85000"/>
                  <a:lumOff val="15000"/>
                </a:schemeClr>
              </a:solidFill>
            </a:endParaRPr>
          </a:p>
          <a:p>
            <a:r>
              <a:rPr lang="nl-NL" sz="2400" dirty="0">
                <a:solidFill>
                  <a:schemeClr val="tx1">
                    <a:lumMod val="85000"/>
                    <a:lumOff val="15000"/>
                  </a:schemeClr>
                </a:solidFill>
              </a:rPr>
              <a:t>Controleer dit nadat de woning is </a:t>
            </a:r>
            <a:r>
              <a:rPr lang="nl-NL" sz="2400" dirty="0" err="1">
                <a:solidFill>
                  <a:schemeClr val="tx1">
                    <a:lumMod val="85000"/>
                    <a:lumOff val="15000"/>
                  </a:schemeClr>
                </a:solidFill>
              </a:rPr>
              <a:t>geisoleerd</a:t>
            </a:r>
            <a:r>
              <a:rPr lang="nl-NL" sz="2400" dirty="0">
                <a:solidFill>
                  <a:schemeClr val="tx1">
                    <a:lumMod val="85000"/>
                    <a:lumOff val="15000"/>
                  </a:schemeClr>
                </a:solidFill>
              </a:rPr>
              <a:t> met een warmtecamera of </a:t>
            </a:r>
            <a:r>
              <a:rPr lang="nl-NL" sz="2400" dirty="0" err="1">
                <a:solidFill>
                  <a:schemeClr val="tx1">
                    <a:lumMod val="85000"/>
                    <a:lumOff val="15000"/>
                  </a:schemeClr>
                </a:solidFill>
              </a:rPr>
              <a:t>Qv</a:t>
            </a:r>
            <a:r>
              <a:rPr lang="nl-NL" sz="2400" dirty="0">
                <a:solidFill>
                  <a:schemeClr val="tx1">
                    <a:lumMod val="85000"/>
                    <a:lumOff val="15000"/>
                  </a:schemeClr>
                </a:solidFill>
              </a:rPr>
              <a:t> meting. </a:t>
            </a:r>
          </a:p>
        </p:txBody>
      </p:sp>
      <p:pic>
        <p:nvPicPr>
          <p:cNvPr id="19" name="Afbeelding 18" descr="Afbeelding met tekst, teken&#10;&#10;Automatisch gegenereerde beschrijving">
            <a:extLst>
              <a:ext uri="{FF2B5EF4-FFF2-40B4-BE49-F238E27FC236}">
                <a16:creationId xmlns="" xmlns:a16="http://schemas.microsoft.com/office/drawing/2014/main" id="{B921EE5C-686B-4399-B80E-D67BC6668002}"/>
              </a:ext>
            </a:extLst>
          </p:cNvPr>
          <p:cNvPicPr>
            <a:picLocks noChangeAspect="1"/>
          </p:cNvPicPr>
          <p:nvPr/>
        </p:nvPicPr>
        <p:blipFill rotWithShape="1">
          <a:blip r:embed="rId2">
            <a:extLst>
              <a:ext uri="{28A0092B-C50C-407E-A947-70E740481C1C}">
                <a14:useLocalDpi xmlns:a14="http://schemas.microsoft.com/office/drawing/2010/main" val="0"/>
              </a:ext>
            </a:extLst>
          </a:blip>
          <a:srcRect r="3983" b="3"/>
          <a:stretch/>
        </p:blipFill>
        <p:spPr>
          <a:xfrm>
            <a:off x="7842932" y="3429000"/>
            <a:ext cx="4390035"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p:spPr>
      </p:pic>
      <p:pic>
        <p:nvPicPr>
          <p:cNvPr id="13" name="Afbeelding 12" descr="Afbeelding met tekst, kleurrijk&#10;&#10;Automatisch gegenereerde beschrijving">
            <a:extLst>
              <a:ext uri="{FF2B5EF4-FFF2-40B4-BE49-F238E27FC236}">
                <a16:creationId xmlns="" xmlns:a16="http://schemas.microsoft.com/office/drawing/2014/main" id="{B87AB950-D72A-456B-BC6B-B696C2DD4572}"/>
              </a:ext>
            </a:extLst>
          </p:cNvPr>
          <p:cNvPicPr>
            <a:picLocks noChangeAspect="1"/>
          </p:cNvPicPr>
          <p:nvPr/>
        </p:nvPicPr>
        <p:blipFill rotWithShape="1">
          <a:blip r:embed="rId3">
            <a:extLst>
              <a:ext uri="{28A0092B-C50C-407E-A947-70E740481C1C}">
                <a14:useLocalDpi xmlns:a14="http://schemas.microsoft.com/office/drawing/2010/main" val="0"/>
              </a:ext>
            </a:extLst>
          </a:blip>
          <a:srcRect l="4969" r="-3" b="-3"/>
          <a:stretch/>
        </p:blipFill>
        <p:spPr>
          <a:xfrm>
            <a:off x="7842932" y="-17"/>
            <a:ext cx="4349068" cy="3432349"/>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Tree>
    <p:extLst>
      <p:ext uri="{BB962C8B-B14F-4D97-AF65-F5344CB8AC3E}">
        <p14:creationId xmlns:p14="http://schemas.microsoft.com/office/powerpoint/2010/main" val="819679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1DA7312-9690-4593-8230-61D0E6423483}"/>
              </a:ext>
            </a:extLst>
          </p:cNvPr>
          <p:cNvSpPr>
            <a:spLocks noGrp="1"/>
          </p:cNvSpPr>
          <p:nvPr>
            <p:ph type="title"/>
          </p:nvPr>
        </p:nvSpPr>
        <p:spPr>
          <a:xfrm>
            <a:off x="1137033" y="159028"/>
            <a:ext cx="7492061" cy="1192567"/>
          </a:xfrm>
        </p:spPr>
        <p:txBody>
          <a:bodyPr>
            <a:normAutofit/>
          </a:bodyPr>
          <a:lstStyle/>
          <a:p>
            <a:r>
              <a:rPr lang="en-US" dirty="0"/>
              <a:t>Vragen over </a:t>
            </a:r>
            <a:r>
              <a:rPr lang="en-US" dirty="0" err="1"/>
              <a:t>energieopwekking</a:t>
            </a:r>
            <a:r>
              <a:rPr lang="en-US" dirty="0"/>
              <a:t> </a:t>
            </a:r>
            <a:endParaRPr lang="nl-NL" dirty="0"/>
          </a:p>
        </p:txBody>
      </p:sp>
      <p:sp>
        <p:nvSpPr>
          <p:cNvPr id="3" name="Tijdelijke aanduiding voor inhoud 2">
            <a:extLst>
              <a:ext uri="{FF2B5EF4-FFF2-40B4-BE49-F238E27FC236}">
                <a16:creationId xmlns="" xmlns:a16="http://schemas.microsoft.com/office/drawing/2014/main" id="{9E9A9A21-6008-41FE-88C2-5EB6EF13820F}"/>
              </a:ext>
            </a:extLst>
          </p:cNvPr>
          <p:cNvSpPr>
            <a:spLocks noGrp="1"/>
          </p:cNvSpPr>
          <p:nvPr>
            <p:ph idx="1"/>
          </p:nvPr>
        </p:nvSpPr>
        <p:spPr>
          <a:xfrm>
            <a:off x="1137033" y="1207364"/>
            <a:ext cx="7669615" cy="4895324"/>
          </a:xfrm>
        </p:spPr>
        <p:txBody>
          <a:bodyPr>
            <a:noAutofit/>
          </a:bodyPr>
          <a:lstStyle/>
          <a:p>
            <a:r>
              <a:rPr lang="nl-NL" sz="1100" dirty="0"/>
              <a:t>Vandaag hebben wij zonnepanelen op ons dak gekregen. Nu moeten deze nog worden terugverdiend, maar met de huidige gasprijzen vraag ik mij af of een kleine boiler, voor wassen en douchen (kortom de badkamer), een goede investering kan21:03:49</a:t>
            </a:r>
          </a:p>
          <a:p>
            <a:r>
              <a:rPr lang="nl-NL" sz="1100" dirty="0"/>
              <a:t>Wij hebben recent besloten een hybride warmtepomp te gaan aanschaffen. In de organisatie daarvan komt de vraag voor; "waar halen we de (extra) stroom vandaan?". Uiteraard denken wij dan meteen aan zonnepanelen. Wij hebben reeds zonnepanelen om ons normale energieverbruik te dekken. Maar voor deze hybride warmtepomp zullen we meer stroom (maar minder gas) gaan verbruiken.</a:t>
            </a:r>
          </a:p>
          <a:p>
            <a:r>
              <a:rPr lang="nl-NL" sz="1100" dirty="0"/>
              <a:t>U raadt het al; extra zonnepanelen zijn nodig. Dat betekent niet alleen een investering in zonnepanelen met een bepaalde (totale) capaciteit, maar dit heeft ook een effect op de omvormer. Momenteel beschikken wij over een 1-fase omvormer. Dat zal een 3-fase omvormer moeten worden. En wanneer we de capaciteit hiervan gaan bepalen dat komt een andere (</a:t>
            </a:r>
            <a:r>
              <a:rPr lang="nl-NL" sz="1100" dirty="0" err="1"/>
              <a:t>v.w.b</a:t>
            </a:r>
            <a:r>
              <a:rPr lang="nl-NL" sz="1100" dirty="0"/>
              <a:t> </a:t>
            </a:r>
            <a:r>
              <a:rPr lang="nl-NL" sz="1100" i="1" dirty="0"/>
              <a:t>timing</a:t>
            </a:r>
            <a:r>
              <a:rPr lang="nl-NL" sz="1100" dirty="0"/>
              <a:t> on)ze keer factor om de hoek kijken. En dat is het (toekomstig) gebruik van een elektrische auto. En hierover met name gaat onze adviesvraag.</a:t>
            </a:r>
          </a:p>
          <a:p>
            <a:r>
              <a:rPr lang="nl-NL" sz="1100" dirty="0"/>
              <a:t>Over welke informatie (op het gebied van duurzaamheid) beschikt u, en zou u met ons kunnen en willen delen, ten aanzien van het gebruik van een elektrische auto? Wij denken daarbij aan vragen zoals:</a:t>
            </a:r>
          </a:p>
          <a:p>
            <a:pPr lvl="0"/>
            <a:r>
              <a:rPr lang="nl-NL" sz="1100" dirty="0"/>
              <a:t>Stel wij rijden 20.000 km per jaar met een middenklasse elektrische auto (Stel VW, ID-3). Hoeveel stroom zal deze auto verbruiken?</a:t>
            </a:r>
          </a:p>
          <a:p>
            <a:pPr lvl="0"/>
            <a:r>
              <a:rPr lang="nl-NL" sz="1100" dirty="0"/>
              <a:t>Wat kunt u vertellen over leveranciers en kosten van bijv. laadpalen?</a:t>
            </a:r>
          </a:p>
          <a:p>
            <a:pPr lvl="0"/>
            <a:r>
              <a:rPr lang="nl-NL" sz="1100" dirty="0"/>
              <a:t>Wat voor diensten kan het wijkteam in dit verband leveren? </a:t>
            </a:r>
          </a:p>
          <a:p>
            <a:pPr lvl="0"/>
            <a:r>
              <a:rPr lang="nl-NL" sz="1100" dirty="0"/>
              <a:t>Kan er een bepaalde collectiviteit bereikt worden door gezamenlijk optreden </a:t>
            </a:r>
            <a:r>
              <a:rPr lang="nl-NL" sz="1100" dirty="0" err="1"/>
              <a:t>cq</a:t>
            </a:r>
            <a:r>
              <a:rPr lang="nl-NL" sz="1100" dirty="0"/>
              <a:t> inkopen van bijv. laadpaalvoorzieningen?</a:t>
            </a:r>
          </a:p>
          <a:p>
            <a:pPr lvl="0"/>
            <a:r>
              <a:rPr lang="nl-NL" sz="1100" dirty="0"/>
              <a:t>En eventueel ook t.a.v. zonnepanelen het leveren van specificaties en technische adviezen</a:t>
            </a:r>
          </a:p>
          <a:p>
            <a:pPr lvl="0"/>
            <a:r>
              <a:rPr lang="nl-NL" sz="1100" dirty="0"/>
              <a:t>En, mochten daar mogelijkheden voor bestaan, ook ten aanzien van subsidiemogelijkheden vanuit de overheid. Of dat nou gemeentelijk, provinciaal of de landelijke overheid is. Of zelfs internationaal. </a:t>
            </a:r>
          </a:p>
          <a:p>
            <a:r>
              <a:rPr lang="nl-NL" sz="1100" dirty="0"/>
              <a:t>En andere niet gestelde vragen.</a:t>
            </a:r>
          </a:p>
        </p:txBody>
      </p:sp>
      <p:pic>
        <p:nvPicPr>
          <p:cNvPr id="6" name="Graphic 5" descr="Callcenter met effen opvulling">
            <a:extLst>
              <a:ext uri="{FF2B5EF4-FFF2-40B4-BE49-F238E27FC236}">
                <a16:creationId xmlns="" xmlns:a16="http://schemas.microsoft.com/office/drawing/2014/main" id="{BADD3CE2-3711-4798-9A85-D24D3AFEBE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55094" y="614005"/>
            <a:ext cx="2814994" cy="2814994"/>
          </a:xfrm>
          <a:prstGeom prst="rect">
            <a:avLst/>
          </a:prstGeom>
        </p:spPr>
      </p:pic>
      <p:pic>
        <p:nvPicPr>
          <p:cNvPr id="8" name="Graphic 7" descr="Einde met effen opvulling">
            <a:extLst>
              <a:ext uri="{FF2B5EF4-FFF2-40B4-BE49-F238E27FC236}">
                <a16:creationId xmlns="" xmlns:a16="http://schemas.microsoft.com/office/drawing/2014/main" id="{A8C6CEC8-5BAB-40CC-9061-396DB13613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155094" y="4210049"/>
            <a:ext cx="1499259" cy="1499259"/>
          </a:xfrm>
          <a:prstGeom prst="rect">
            <a:avLst/>
          </a:prstGeom>
        </p:spPr>
      </p:pic>
    </p:spTree>
    <p:extLst>
      <p:ext uri="{BB962C8B-B14F-4D97-AF65-F5344CB8AC3E}">
        <p14:creationId xmlns:p14="http://schemas.microsoft.com/office/powerpoint/2010/main" val="268397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 calcmode="lin" valueType="num">
                                      <p:cBhvr additive="base">
                                        <p:cTn id="1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additive="base">
                                        <p:cTn id="6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111DCA9-0CBD-4F3A-BBE9-13685673555C}"/>
              </a:ext>
            </a:extLst>
          </p:cNvPr>
          <p:cNvSpPr>
            <a:spLocks noGrp="1"/>
          </p:cNvSpPr>
          <p:nvPr>
            <p:ph type="title"/>
          </p:nvPr>
        </p:nvSpPr>
        <p:spPr>
          <a:xfrm>
            <a:off x="990600" y="338328"/>
            <a:ext cx="10210800" cy="1078992"/>
          </a:xfrm>
        </p:spPr>
        <p:txBody>
          <a:bodyPr vert="horz" lIns="91440" tIns="45720" rIns="91440" bIns="45720" rtlCol="0" anchor="b">
            <a:normAutofit/>
          </a:bodyPr>
          <a:lstStyle/>
          <a:p>
            <a:pPr algn="ctr"/>
            <a:r>
              <a:rPr lang="en-US" sz="5400" dirty="0"/>
              <a:t>TRIAS ENERGETICA</a:t>
            </a:r>
          </a:p>
        </p:txBody>
      </p:sp>
      <p:sp>
        <p:nvSpPr>
          <p:cNvPr id="12" name="Rectangle 11">
            <a:extLst>
              <a:ext uri="{FF2B5EF4-FFF2-40B4-BE49-F238E27FC236}">
                <a16:creationId xmlns="" xmlns:a16="http://schemas.microsoft.com/office/drawing/2014/main" id="{70BDD0CE-06A4-404B-8A13-580229C1C9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141750"/>
            <a:ext cx="12192000" cy="4716250"/>
          </a:xfrm>
          <a:prstGeom prst="rect">
            <a:avLst/>
          </a:prstGeom>
          <a:solidFill>
            <a:srgbClr val="4D8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6">
            <a:extLst>
              <a:ext uri="{FF2B5EF4-FFF2-40B4-BE49-F238E27FC236}">
                <a16:creationId xmlns="" xmlns:a16="http://schemas.microsoft.com/office/drawing/2014/main" id="{EE9899FA-8881-472C-AA59-D08A89CA8A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tekst, visitekaartje&#10;&#10;Automatisch gegenereerde beschrijving">
            <a:extLst>
              <a:ext uri="{FF2B5EF4-FFF2-40B4-BE49-F238E27FC236}">
                <a16:creationId xmlns="" xmlns:a16="http://schemas.microsoft.com/office/drawing/2014/main" id="{811C3AEE-B047-466D-9110-45BE018386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5928" y="2742397"/>
            <a:ext cx="4380775" cy="3291840"/>
          </a:xfrm>
          <a:prstGeom prst="rect">
            <a:avLst/>
          </a:prstGeom>
        </p:spPr>
      </p:pic>
      <p:sp>
        <p:nvSpPr>
          <p:cNvPr id="16" name="Rounded Rectangle 16">
            <a:extLst>
              <a:ext uri="{FF2B5EF4-FFF2-40B4-BE49-F238E27FC236}">
                <a16:creationId xmlns="" xmlns:a16="http://schemas.microsoft.com/office/drawing/2014/main" id="{080B7D90-3DF1-4514-B26D-616BE35553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 xmlns:a16="http://schemas.microsoft.com/office/drawing/2014/main" id="{984A29D4-1632-4571-B1FD-B46518192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8516" y="3538796"/>
            <a:ext cx="4974336" cy="1703709"/>
          </a:xfrm>
          <a:prstGeom prst="rect">
            <a:avLst/>
          </a:prstGeom>
        </p:spPr>
      </p:pic>
    </p:spTree>
    <p:extLst>
      <p:ext uri="{BB962C8B-B14F-4D97-AF65-F5344CB8AC3E}">
        <p14:creationId xmlns:p14="http://schemas.microsoft.com/office/powerpoint/2010/main" val="3904392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7546" y="321732"/>
            <a:ext cx="7058307" cy="1964266"/>
          </a:xfrm>
          <a:prstGeom prst="rect">
            <a:avLst/>
          </a:prstGeom>
          <a:solidFill>
            <a:srgbClr val="4A2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 xmlns:a16="http://schemas.microsoft.com/office/drawing/2014/main" id="{1A702C49-41E4-40B0-9502-DC408D57B860}"/>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dirty="0">
                <a:solidFill>
                  <a:srgbClr val="FFFFFF"/>
                </a:solidFill>
              </a:rPr>
              <a:t>ZOVEEL ALS MOGELIJK ZONDER TWIJFEL!</a:t>
            </a:r>
          </a:p>
        </p:txBody>
      </p:sp>
      <p:sp>
        <p:nvSpPr>
          <p:cNvPr id="23" name="Rectangle 22">
            <a:extLst>
              <a:ext uri="{FF2B5EF4-FFF2-40B4-BE49-F238E27FC236}">
                <a16:creationId xmlns="" xmlns:a16="http://schemas.microsoft.com/office/drawing/2014/main" id="{33B81349-3A7E-4A66-9ED9-66E6F8E29C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9183" y="2454901"/>
            <a:ext cx="3441163" cy="4080255"/>
          </a:xfrm>
          <a:prstGeom prst="rect">
            <a:avLst/>
          </a:prstGeom>
          <a:solidFill>
            <a:srgbClr val="EDBD71">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Tijdelijke aanduiding voor inhoud 4" descr="Telraam met effen opvulling">
            <a:extLst>
              <a:ext uri="{FF2B5EF4-FFF2-40B4-BE49-F238E27FC236}">
                <a16:creationId xmlns="" xmlns:a16="http://schemas.microsoft.com/office/drawing/2014/main" id="{9D995DC5-2EBF-4465-9953-240BE7736132}"/>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4256" y="2951922"/>
            <a:ext cx="3067356" cy="3067356"/>
          </a:xfrm>
          <a:prstGeom prst="rect">
            <a:avLst/>
          </a:prstGeom>
        </p:spPr>
      </p:pic>
      <p:sp>
        <p:nvSpPr>
          <p:cNvPr id="25" name="Rectangle 24">
            <a:extLst>
              <a:ext uri="{FF2B5EF4-FFF2-40B4-BE49-F238E27FC236}">
                <a16:creationId xmlns="" xmlns:a16="http://schemas.microsoft.com/office/drawing/2014/main" id="{4A37A7FF-19A5-40D8-8D0C-E780CBD330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941468" y="2454900"/>
            <a:ext cx="3441163" cy="4080255"/>
          </a:xfrm>
          <a:prstGeom prst="rect">
            <a:avLst/>
          </a:prstGeom>
          <a:solidFill>
            <a:srgbClr val="EDBD71">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Afbeelding 6" descr="Afbeelding met gebouw, huis, werktafel&#10;&#10;Automatisch gegenereerde beschrijving">
            <a:extLst>
              <a:ext uri="{FF2B5EF4-FFF2-40B4-BE49-F238E27FC236}">
                <a16:creationId xmlns="" xmlns:a16="http://schemas.microsoft.com/office/drawing/2014/main" id="{CE96097C-49CE-4F31-8A6E-87DDDBC9A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970" y="3465006"/>
            <a:ext cx="3067358" cy="2041187"/>
          </a:xfrm>
          <a:prstGeom prst="rect">
            <a:avLst/>
          </a:prstGeom>
        </p:spPr>
      </p:pic>
      <p:sp>
        <p:nvSpPr>
          <p:cNvPr id="27" name="Rectangle 26">
            <a:extLst>
              <a:ext uri="{FF2B5EF4-FFF2-40B4-BE49-F238E27FC236}">
                <a16:creationId xmlns=""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kstvak 7">
            <a:extLst>
              <a:ext uri="{FF2B5EF4-FFF2-40B4-BE49-F238E27FC236}">
                <a16:creationId xmlns="" xmlns:a16="http://schemas.microsoft.com/office/drawing/2014/main" id="{42F23C28-E0F4-4EAA-8F20-A0E18DC92A11}"/>
              </a:ext>
            </a:extLst>
          </p:cNvPr>
          <p:cNvSpPr txBox="1"/>
          <p:nvPr/>
        </p:nvSpPr>
        <p:spPr>
          <a:xfrm>
            <a:off x="7956057" y="762983"/>
            <a:ext cx="3515128" cy="53309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dirty="0" err="1">
                <a:solidFill>
                  <a:srgbClr val="FFFFFF"/>
                </a:solidFill>
              </a:rPr>
              <a:t>Stap</a:t>
            </a:r>
            <a:r>
              <a:rPr lang="en-US" sz="2400" dirty="0">
                <a:solidFill>
                  <a:srgbClr val="FFFFFF"/>
                </a:solidFill>
              </a:rPr>
              <a:t> 6: </a:t>
            </a:r>
            <a:r>
              <a:rPr lang="en-US" sz="2400" dirty="0" err="1">
                <a:solidFill>
                  <a:srgbClr val="FFFFFF"/>
                </a:solidFill>
              </a:rPr>
              <a:t>Zoveel</a:t>
            </a:r>
            <a:r>
              <a:rPr lang="en-US" sz="2400" dirty="0">
                <a:solidFill>
                  <a:srgbClr val="FFFFFF"/>
                </a:solidFill>
              </a:rPr>
              <a:t> mogelijk eigen </a:t>
            </a:r>
            <a:r>
              <a:rPr lang="en-US" sz="2400" dirty="0" err="1">
                <a:solidFill>
                  <a:srgbClr val="FFFFFF"/>
                </a:solidFill>
              </a:rPr>
              <a:t>energie</a:t>
            </a:r>
            <a:r>
              <a:rPr lang="en-US" sz="2400" dirty="0">
                <a:solidFill>
                  <a:srgbClr val="FFFFFF"/>
                </a:solidFill>
              </a:rPr>
              <a:t> </a:t>
            </a:r>
            <a:r>
              <a:rPr lang="en-US" sz="2400" dirty="0" err="1">
                <a:solidFill>
                  <a:srgbClr val="FFFFFF"/>
                </a:solidFill>
              </a:rPr>
              <a:t>opwekken</a:t>
            </a:r>
            <a:r>
              <a:rPr lang="en-US" sz="2400" dirty="0">
                <a:solidFill>
                  <a:srgbClr val="FFFFFF"/>
                </a:solidFill>
              </a:rPr>
              <a:t> in de </a:t>
            </a:r>
            <a:r>
              <a:rPr lang="en-US" sz="2400" dirty="0" err="1">
                <a:solidFill>
                  <a:srgbClr val="FFFFFF"/>
                </a:solidFill>
              </a:rPr>
              <a:t>woning</a:t>
            </a:r>
            <a:r>
              <a:rPr lang="en-US" sz="2400" dirty="0">
                <a:solidFill>
                  <a:srgbClr val="FFFFFF"/>
                </a:solidFill>
              </a:rPr>
              <a:t>!</a:t>
            </a:r>
          </a:p>
          <a:p>
            <a:pPr indent="-228600">
              <a:lnSpc>
                <a:spcPct val="90000"/>
              </a:lnSpc>
              <a:spcAft>
                <a:spcPts val="600"/>
              </a:spcAft>
              <a:buFont typeface="Arial" panose="020B0604020202020204" pitchFamily="34" charset="0"/>
              <a:buChar char="•"/>
            </a:pPr>
            <a:endParaRPr lang="en-US" sz="2400" dirty="0">
              <a:solidFill>
                <a:srgbClr val="FFFFFF"/>
              </a:solidFill>
            </a:endParaRPr>
          </a:p>
        </p:txBody>
      </p:sp>
    </p:spTree>
    <p:extLst>
      <p:ext uri="{BB962C8B-B14F-4D97-AF65-F5344CB8AC3E}">
        <p14:creationId xmlns:p14="http://schemas.microsoft.com/office/powerpoint/2010/main" val="1949741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1DA7312-9690-4593-8230-61D0E6423483}"/>
              </a:ext>
            </a:extLst>
          </p:cNvPr>
          <p:cNvSpPr>
            <a:spLocks noGrp="1"/>
          </p:cNvSpPr>
          <p:nvPr>
            <p:ph type="title"/>
          </p:nvPr>
        </p:nvSpPr>
        <p:spPr>
          <a:xfrm>
            <a:off x="1137033" y="159028"/>
            <a:ext cx="7492061" cy="1192567"/>
          </a:xfrm>
        </p:spPr>
        <p:txBody>
          <a:bodyPr>
            <a:normAutofit fontScale="90000"/>
          </a:bodyPr>
          <a:lstStyle/>
          <a:p>
            <a:r>
              <a:rPr lang="en-US" dirty="0"/>
              <a:t>Vragen over </a:t>
            </a:r>
            <a:r>
              <a:rPr lang="en-US" dirty="0" err="1"/>
              <a:t>alternatieve</a:t>
            </a:r>
            <a:r>
              <a:rPr lang="en-US" dirty="0"/>
              <a:t> </a:t>
            </a:r>
            <a:r>
              <a:rPr lang="en-US" dirty="0" err="1"/>
              <a:t>warmte</a:t>
            </a:r>
            <a:r>
              <a:rPr lang="en-US" dirty="0"/>
              <a:t> </a:t>
            </a:r>
            <a:r>
              <a:rPr lang="en-US" dirty="0" err="1"/>
              <a:t>opwekkers</a:t>
            </a:r>
            <a:r>
              <a:rPr lang="en-US" dirty="0"/>
              <a:t>/</a:t>
            </a:r>
            <a:r>
              <a:rPr lang="en-US" dirty="0" err="1"/>
              <a:t>bronnen</a:t>
            </a:r>
            <a:endParaRPr lang="nl-NL" dirty="0"/>
          </a:p>
        </p:txBody>
      </p:sp>
      <p:sp>
        <p:nvSpPr>
          <p:cNvPr id="3" name="Tijdelijke aanduiding voor inhoud 2">
            <a:extLst>
              <a:ext uri="{FF2B5EF4-FFF2-40B4-BE49-F238E27FC236}">
                <a16:creationId xmlns="" xmlns:a16="http://schemas.microsoft.com/office/drawing/2014/main" id="{9E9A9A21-6008-41FE-88C2-5EB6EF13820F}"/>
              </a:ext>
            </a:extLst>
          </p:cNvPr>
          <p:cNvSpPr>
            <a:spLocks noGrp="1"/>
          </p:cNvSpPr>
          <p:nvPr>
            <p:ph idx="1"/>
          </p:nvPr>
        </p:nvSpPr>
        <p:spPr>
          <a:xfrm>
            <a:off x="1137033" y="1207364"/>
            <a:ext cx="7669615" cy="4895324"/>
          </a:xfrm>
        </p:spPr>
        <p:txBody>
          <a:bodyPr>
            <a:noAutofit/>
          </a:bodyPr>
          <a:lstStyle/>
          <a:p>
            <a:r>
              <a:rPr lang="nl-NL" sz="1600" dirty="0"/>
              <a:t>?20:46:10 </a:t>
            </a:r>
            <a:r>
              <a:rPr lang="nl-NL" sz="1600" dirty="0" err="1"/>
              <a:t>From</a:t>
            </a:r>
            <a:r>
              <a:rPr lang="nl-NL" sz="1600" dirty="0"/>
              <a:t> </a:t>
            </a:r>
            <a:r>
              <a:rPr lang="nl-NL" sz="1600" dirty="0" err="1"/>
              <a:t>JvZ</a:t>
            </a:r>
            <a:r>
              <a:rPr lang="nl-NL" sz="1600" dirty="0"/>
              <a:t> : Warmtepomp is weinig duurzaam </a:t>
            </a:r>
            <a:r>
              <a:rPr lang="nl-NL" sz="1600" dirty="0" err="1"/>
              <a:t>prive</a:t>
            </a:r>
            <a:r>
              <a:rPr lang="nl-NL" sz="1600" dirty="0"/>
              <a:t> is mij verteld door vele deskundige. Zeker voor woningen zoals aan de Willem de </a:t>
            </a:r>
            <a:r>
              <a:rPr lang="nl-NL" sz="1600" dirty="0" err="1"/>
              <a:t>Feschlaan</a:t>
            </a:r>
            <a:r>
              <a:rPr lang="nl-NL" sz="1600" dirty="0"/>
              <a:t>.</a:t>
            </a:r>
          </a:p>
          <a:p>
            <a:r>
              <a:rPr lang="nl-NL" sz="1600" dirty="0"/>
              <a:t>?20:48:40 </a:t>
            </a:r>
            <a:r>
              <a:rPr lang="nl-NL" sz="1600" dirty="0" err="1"/>
              <a:t>From</a:t>
            </a:r>
            <a:r>
              <a:rPr lang="nl-NL" sz="1600" dirty="0"/>
              <a:t> Henk van Arkel : we wonen in een rustige wijk, een warmtepomp produceert ongeveer continu +/- 60 dB. Dat staat gelijk aan het verhuizen naar een locatie naast een weg.</a:t>
            </a:r>
          </a:p>
          <a:p>
            <a:r>
              <a:rPr lang="nl-NL" sz="1600" dirty="0"/>
              <a:t>20:58:44 </a:t>
            </a:r>
            <a:r>
              <a:rPr lang="nl-NL" sz="1600" dirty="0" err="1"/>
              <a:t>From</a:t>
            </a:r>
            <a:r>
              <a:rPr lang="nl-NL" sz="1600" dirty="0"/>
              <a:t> </a:t>
            </a:r>
            <a:r>
              <a:rPr lang="nl-NL" sz="1600" dirty="0" err="1"/>
              <a:t>liesbeth</a:t>
            </a:r>
            <a:r>
              <a:rPr lang="nl-NL" sz="1600" dirty="0"/>
              <a:t> : Het aantal decibellen dat mijn warmtepomp produceert ligt rond de 40 </a:t>
            </a:r>
            <a:r>
              <a:rPr lang="nl-NL" sz="1600" dirty="0" err="1"/>
              <a:t>db,gisteren</a:t>
            </a:r>
            <a:r>
              <a:rPr lang="nl-NL" sz="1600" dirty="0"/>
              <a:t> nog gemeten!</a:t>
            </a:r>
          </a:p>
          <a:p>
            <a:r>
              <a:rPr lang="nl-NL" sz="1600" dirty="0"/>
              <a:t>20:48:40 </a:t>
            </a:r>
            <a:r>
              <a:rPr lang="nl-NL" sz="1600" dirty="0" err="1"/>
              <a:t>From</a:t>
            </a:r>
            <a:r>
              <a:rPr lang="nl-NL" sz="1600" dirty="0"/>
              <a:t> Marc van der </a:t>
            </a:r>
            <a:r>
              <a:rPr lang="nl-NL" sz="1600" dirty="0" err="1"/>
              <a:t>Burght</a:t>
            </a:r>
            <a:r>
              <a:rPr lang="nl-NL" sz="1600" dirty="0"/>
              <a:t> : een warmtepomp kan wel duurzaam zijn als de woning eerst goed geïsoleerd wordt en op een lage temperatuur verwarmd kan worden (50 graden) en daarnaast duurzame elektriciteit gebruikt. Bijvoorbeeld van eigen zonnepanelen</a:t>
            </a:r>
          </a:p>
          <a:p>
            <a:r>
              <a:rPr lang="nl-NL" sz="1600" dirty="0"/>
              <a:t>20:54:23 </a:t>
            </a:r>
            <a:r>
              <a:rPr lang="nl-NL" sz="1600" dirty="0" err="1"/>
              <a:t>From</a:t>
            </a:r>
            <a:r>
              <a:rPr lang="nl-NL" sz="1600" dirty="0"/>
              <a:t> Radboud : Tip voor de korte klap, stel de temperatuur van je verwarmingswater (wat uit je </a:t>
            </a:r>
            <a:r>
              <a:rPr lang="nl-NL" sz="1600" dirty="0" err="1"/>
              <a:t>CV-ketel</a:t>
            </a:r>
            <a:r>
              <a:rPr lang="nl-NL" sz="1600" dirty="0"/>
              <a:t> komt) op 60 graden i.p.v. standaard 80 graden. Je binnen comfort neemt toe en je gaskosten verlagen.</a:t>
            </a:r>
          </a:p>
          <a:p>
            <a:r>
              <a:rPr lang="nl-NL" sz="1600" dirty="0"/>
              <a:t>?21:02:23 </a:t>
            </a:r>
            <a:r>
              <a:rPr lang="nl-NL" sz="1600" dirty="0" err="1"/>
              <a:t>From</a:t>
            </a:r>
            <a:r>
              <a:rPr lang="nl-NL" sz="1600" dirty="0"/>
              <a:t> Pieter Cornelissen : Ben aan een nieuwe CV toe, wat kan ik nu het beste doen?</a:t>
            </a:r>
          </a:p>
          <a:p>
            <a:r>
              <a:rPr lang="nl-NL" sz="1600" dirty="0"/>
              <a:t>?21:04:50 </a:t>
            </a:r>
            <a:r>
              <a:rPr lang="nl-NL" sz="1600" dirty="0" err="1"/>
              <a:t>From</a:t>
            </a:r>
            <a:r>
              <a:rPr lang="nl-NL" sz="1600" dirty="0"/>
              <a:t> Menno : Hoe houden we de opgewekte energie binnen onze wijk? 's nachts schijnt de zon overigens niet, hoe zorg ik ervoor dat ik dan ook toegang heb tot energie?</a:t>
            </a:r>
          </a:p>
        </p:txBody>
      </p:sp>
      <p:pic>
        <p:nvPicPr>
          <p:cNvPr id="6" name="Graphic 5" descr="Callcenter met effen opvulling">
            <a:extLst>
              <a:ext uri="{FF2B5EF4-FFF2-40B4-BE49-F238E27FC236}">
                <a16:creationId xmlns="" xmlns:a16="http://schemas.microsoft.com/office/drawing/2014/main" id="{BADD3CE2-3711-4798-9A85-D24D3AFEBE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55094" y="614005"/>
            <a:ext cx="2814994" cy="2814994"/>
          </a:xfrm>
          <a:prstGeom prst="rect">
            <a:avLst/>
          </a:prstGeom>
        </p:spPr>
      </p:pic>
      <p:pic>
        <p:nvPicPr>
          <p:cNvPr id="8" name="Graphic 7" descr="Einde met effen opvulling">
            <a:extLst>
              <a:ext uri="{FF2B5EF4-FFF2-40B4-BE49-F238E27FC236}">
                <a16:creationId xmlns="" xmlns:a16="http://schemas.microsoft.com/office/drawing/2014/main" id="{A8C6CEC8-5BAB-40CC-9061-396DB13613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155094" y="4210049"/>
            <a:ext cx="1499259" cy="1499259"/>
          </a:xfrm>
          <a:prstGeom prst="rect">
            <a:avLst/>
          </a:prstGeom>
        </p:spPr>
      </p:pic>
    </p:spTree>
    <p:extLst>
      <p:ext uri="{BB962C8B-B14F-4D97-AF65-F5344CB8AC3E}">
        <p14:creationId xmlns:p14="http://schemas.microsoft.com/office/powerpoint/2010/main" val="8996836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A9E9D94-C344-4AB3-8B93-2B5BD6087AA6}"/>
              </a:ext>
            </a:extLst>
          </p:cNvPr>
          <p:cNvSpPr>
            <a:spLocks noGrp="1"/>
          </p:cNvSpPr>
          <p:nvPr>
            <p:ph type="title"/>
          </p:nvPr>
        </p:nvSpPr>
        <p:spPr>
          <a:xfrm>
            <a:off x="4965430" y="629268"/>
            <a:ext cx="6586491" cy="1286160"/>
          </a:xfrm>
        </p:spPr>
        <p:txBody>
          <a:bodyPr anchor="b">
            <a:normAutofit/>
          </a:bodyPr>
          <a:lstStyle/>
          <a:p>
            <a:r>
              <a:rPr lang="en-US"/>
              <a:t>Warmtepompen welke?</a:t>
            </a:r>
            <a:endParaRPr lang="nl-NL" dirty="0"/>
          </a:p>
        </p:txBody>
      </p:sp>
      <p:sp>
        <p:nvSpPr>
          <p:cNvPr id="3" name="Tijdelijke aanduiding voor inhoud 2">
            <a:extLst>
              <a:ext uri="{FF2B5EF4-FFF2-40B4-BE49-F238E27FC236}">
                <a16:creationId xmlns="" xmlns:a16="http://schemas.microsoft.com/office/drawing/2014/main" id="{54FB7255-96EB-4249-B4C8-D472AEAF74B4}"/>
              </a:ext>
            </a:extLst>
          </p:cNvPr>
          <p:cNvSpPr>
            <a:spLocks noGrp="1"/>
          </p:cNvSpPr>
          <p:nvPr>
            <p:ph idx="1"/>
          </p:nvPr>
        </p:nvSpPr>
        <p:spPr>
          <a:xfrm>
            <a:off x="4965431" y="2438400"/>
            <a:ext cx="6586489" cy="3785419"/>
          </a:xfrm>
        </p:spPr>
        <p:txBody>
          <a:bodyPr>
            <a:normAutofit lnSpcReduction="10000"/>
          </a:bodyPr>
          <a:lstStyle/>
          <a:p>
            <a:r>
              <a:rPr lang="en-US" sz="2000" dirty="0" err="1"/>
              <a:t>Een</a:t>
            </a:r>
            <a:r>
              <a:rPr lang="en-US" sz="2000" dirty="0"/>
              <a:t> </a:t>
            </a:r>
            <a:r>
              <a:rPr lang="en-US" sz="2000" dirty="0" err="1"/>
              <a:t>warmtepomp</a:t>
            </a:r>
            <a:r>
              <a:rPr lang="en-US" sz="2000" dirty="0"/>
              <a:t> </a:t>
            </a:r>
            <a:r>
              <a:rPr lang="en-US" sz="2000" dirty="0" err="1"/>
              <a:t>maakt</a:t>
            </a:r>
            <a:r>
              <a:rPr lang="en-US" sz="2000" dirty="0"/>
              <a:t> van 1 </a:t>
            </a:r>
            <a:r>
              <a:rPr lang="en-US" sz="2000" dirty="0" err="1"/>
              <a:t>deel</a:t>
            </a:r>
            <a:r>
              <a:rPr lang="en-US" sz="2000" dirty="0"/>
              <a:t> </a:t>
            </a:r>
            <a:r>
              <a:rPr lang="en-US" sz="2000" dirty="0" err="1"/>
              <a:t>energie</a:t>
            </a:r>
            <a:r>
              <a:rPr lang="en-US" sz="2000" dirty="0"/>
              <a:t> (</a:t>
            </a:r>
            <a:r>
              <a:rPr lang="en-US" sz="2000" dirty="0" err="1"/>
              <a:t>meestal</a:t>
            </a:r>
            <a:r>
              <a:rPr lang="en-US" sz="2000" dirty="0"/>
              <a:t> </a:t>
            </a:r>
            <a:r>
              <a:rPr lang="en-US" sz="2000" dirty="0" err="1"/>
              <a:t>electriciteit</a:t>
            </a:r>
            <a:r>
              <a:rPr lang="en-US" sz="2000" dirty="0"/>
              <a:t>) 2 tot 3 </a:t>
            </a:r>
            <a:r>
              <a:rPr lang="en-US" sz="2000" dirty="0" err="1"/>
              <a:t>delen</a:t>
            </a:r>
            <a:r>
              <a:rPr lang="en-US" sz="2000" dirty="0"/>
              <a:t> </a:t>
            </a:r>
            <a:r>
              <a:rPr lang="en-US" sz="2000" dirty="0" err="1"/>
              <a:t>warmte</a:t>
            </a:r>
            <a:r>
              <a:rPr lang="en-US" sz="2000" dirty="0"/>
              <a:t>. </a:t>
            </a:r>
            <a:r>
              <a:rPr lang="en-US" sz="2000" dirty="0" err="1"/>
              <a:t>Bron</a:t>
            </a:r>
            <a:r>
              <a:rPr lang="en-US" sz="2000" dirty="0"/>
              <a:t>: Meestal </a:t>
            </a:r>
            <a:r>
              <a:rPr lang="en-US" sz="2000" dirty="0" err="1"/>
              <a:t>lucht</a:t>
            </a:r>
            <a:r>
              <a:rPr lang="en-US" sz="2000" dirty="0"/>
              <a:t>, </a:t>
            </a:r>
            <a:r>
              <a:rPr lang="en-US" sz="2000" dirty="0" err="1"/>
              <a:t>soms</a:t>
            </a:r>
            <a:r>
              <a:rPr lang="en-US" sz="2000" dirty="0"/>
              <a:t> </a:t>
            </a:r>
            <a:r>
              <a:rPr lang="en-US" sz="2000" dirty="0" err="1"/>
              <a:t>grond</a:t>
            </a:r>
            <a:r>
              <a:rPr lang="en-US" sz="2000" dirty="0"/>
              <a:t>, heel </a:t>
            </a:r>
            <a:r>
              <a:rPr lang="en-US" sz="2000" dirty="0" err="1"/>
              <a:t>af</a:t>
            </a:r>
            <a:r>
              <a:rPr lang="en-US" sz="2000" dirty="0"/>
              <a:t> </a:t>
            </a:r>
            <a:r>
              <a:rPr lang="en-US" sz="2000" dirty="0" err="1"/>
              <a:t>en</a:t>
            </a:r>
            <a:r>
              <a:rPr lang="en-US" sz="2000" dirty="0"/>
              <a:t> toe water</a:t>
            </a:r>
          </a:p>
          <a:p>
            <a:pPr marL="0" indent="0">
              <a:buNone/>
            </a:pPr>
            <a:r>
              <a:rPr lang="en-US" sz="2000" dirty="0"/>
              <a:t>	1: </a:t>
            </a:r>
            <a:r>
              <a:rPr lang="en-US" sz="2000" dirty="0" err="1"/>
              <a:t>Bodem</a:t>
            </a:r>
            <a:r>
              <a:rPr lang="en-US" sz="2000" dirty="0"/>
              <a:t> – water </a:t>
            </a:r>
            <a:r>
              <a:rPr lang="en-US" sz="2000" dirty="0" err="1"/>
              <a:t>warmtepomp</a:t>
            </a:r>
            <a:endParaRPr lang="en-US" sz="2000" dirty="0"/>
          </a:p>
          <a:p>
            <a:pPr marL="0" indent="0">
              <a:buNone/>
            </a:pPr>
            <a:r>
              <a:rPr lang="en-US" sz="2000" dirty="0"/>
              <a:t>	2: Lucht – Water </a:t>
            </a:r>
            <a:r>
              <a:rPr lang="en-US" sz="2000" dirty="0" err="1"/>
              <a:t>warmtepomp</a:t>
            </a:r>
            <a:endParaRPr lang="en-US" sz="2000" dirty="0"/>
          </a:p>
          <a:p>
            <a:pPr marL="0" indent="0">
              <a:buNone/>
            </a:pPr>
            <a:r>
              <a:rPr lang="en-US" sz="2000" dirty="0"/>
              <a:t>	3: Lucht – Lucht </a:t>
            </a:r>
            <a:r>
              <a:rPr lang="en-US" sz="2000" dirty="0" err="1"/>
              <a:t>warmtepomp</a:t>
            </a:r>
            <a:endParaRPr lang="en-US" sz="2000" dirty="0"/>
          </a:p>
          <a:p>
            <a:r>
              <a:rPr lang="en-US" sz="2000" dirty="0"/>
              <a:t>Vaak </a:t>
            </a:r>
            <a:r>
              <a:rPr lang="en-US" sz="2000" dirty="0" err="1"/>
              <a:t>een</a:t>
            </a:r>
            <a:r>
              <a:rPr lang="en-US" sz="2000" dirty="0"/>
              <a:t> apart </a:t>
            </a:r>
            <a:r>
              <a:rPr lang="en-US" sz="2000" dirty="0" err="1"/>
              <a:t>systeem</a:t>
            </a:r>
            <a:r>
              <a:rPr lang="en-US" sz="2000" dirty="0"/>
              <a:t> </a:t>
            </a:r>
            <a:r>
              <a:rPr lang="en-US" sz="2000" dirty="0" err="1"/>
              <a:t>voor</a:t>
            </a:r>
            <a:r>
              <a:rPr lang="en-US" sz="2000" dirty="0"/>
              <a:t> warm </a:t>
            </a:r>
            <a:r>
              <a:rPr lang="en-US" sz="2000" dirty="0" err="1"/>
              <a:t>tapwater</a:t>
            </a:r>
            <a:r>
              <a:rPr lang="en-US" sz="2000" dirty="0"/>
              <a:t>.</a:t>
            </a:r>
          </a:p>
          <a:p>
            <a:r>
              <a:rPr lang="en-US" sz="2000" dirty="0" err="1"/>
              <a:t>Een</a:t>
            </a:r>
            <a:r>
              <a:rPr lang="en-US" sz="2000" dirty="0"/>
              <a:t> </a:t>
            </a:r>
            <a:r>
              <a:rPr lang="en-US" sz="2000" dirty="0" err="1"/>
              <a:t>hybride</a:t>
            </a:r>
            <a:r>
              <a:rPr lang="en-US" sz="2000" dirty="0"/>
              <a:t> </a:t>
            </a:r>
            <a:r>
              <a:rPr lang="en-US" sz="2000" dirty="0" err="1"/>
              <a:t>warmtepomp</a:t>
            </a:r>
            <a:r>
              <a:rPr lang="en-US" sz="2000" dirty="0"/>
              <a:t> is </a:t>
            </a:r>
            <a:r>
              <a:rPr lang="en-US" sz="2000" dirty="0" err="1"/>
              <a:t>vaak</a:t>
            </a:r>
            <a:r>
              <a:rPr lang="en-US" sz="2000" dirty="0"/>
              <a:t> </a:t>
            </a:r>
            <a:r>
              <a:rPr lang="en-US" sz="2000" dirty="0" err="1"/>
              <a:t>een</a:t>
            </a:r>
            <a:r>
              <a:rPr lang="en-US" sz="2000" dirty="0"/>
              <a:t> </a:t>
            </a:r>
            <a:r>
              <a:rPr lang="en-US" sz="2000" dirty="0" err="1"/>
              <a:t>lucht-lucht</a:t>
            </a:r>
            <a:r>
              <a:rPr lang="en-US" sz="2000" dirty="0"/>
              <a:t> </a:t>
            </a:r>
            <a:r>
              <a:rPr lang="en-US" sz="2000" dirty="0" err="1"/>
              <a:t>warmtepomp</a:t>
            </a:r>
            <a:r>
              <a:rPr lang="en-US" sz="2000" dirty="0"/>
              <a:t> die aan de HR combi </a:t>
            </a:r>
            <a:r>
              <a:rPr lang="en-US" sz="2000" dirty="0" err="1"/>
              <a:t>ketel</a:t>
            </a:r>
            <a:r>
              <a:rPr lang="en-US" sz="2000" dirty="0"/>
              <a:t> is </a:t>
            </a:r>
            <a:r>
              <a:rPr lang="en-US" sz="2000" dirty="0" err="1"/>
              <a:t>gekoppeld</a:t>
            </a:r>
            <a:r>
              <a:rPr lang="en-US" sz="2000" dirty="0"/>
              <a:t>.</a:t>
            </a:r>
          </a:p>
          <a:p>
            <a:r>
              <a:rPr lang="en-US" sz="2000" dirty="0" err="1"/>
              <a:t>Een</a:t>
            </a:r>
            <a:r>
              <a:rPr lang="en-US" sz="2000" dirty="0"/>
              <a:t> </a:t>
            </a:r>
            <a:r>
              <a:rPr lang="en-US" sz="2000" dirty="0" err="1"/>
              <a:t>hybride</a:t>
            </a:r>
            <a:r>
              <a:rPr lang="en-US" sz="2000" dirty="0"/>
              <a:t> </a:t>
            </a:r>
            <a:r>
              <a:rPr lang="en-US" sz="2000" dirty="0" err="1"/>
              <a:t>syteem</a:t>
            </a:r>
            <a:r>
              <a:rPr lang="en-US" sz="2000" dirty="0"/>
              <a:t> kan </a:t>
            </a:r>
            <a:r>
              <a:rPr lang="en-US" sz="2000" dirty="0" err="1"/>
              <a:t>ook</a:t>
            </a:r>
            <a:r>
              <a:rPr lang="en-US" sz="2000" dirty="0"/>
              <a:t> worden </a:t>
            </a:r>
            <a:r>
              <a:rPr lang="en-US" sz="2000" dirty="0" err="1"/>
              <a:t>gebruikt</a:t>
            </a:r>
            <a:r>
              <a:rPr lang="en-US" sz="2000" dirty="0"/>
              <a:t> met </a:t>
            </a:r>
            <a:r>
              <a:rPr lang="en-US" sz="2000" dirty="0" err="1"/>
              <a:t>een</a:t>
            </a:r>
            <a:r>
              <a:rPr lang="en-US" sz="2000" dirty="0"/>
              <a:t> multi split </a:t>
            </a:r>
            <a:r>
              <a:rPr lang="en-US" sz="2000" dirty="0" err="1"/>
              <a:t>airco</a:t>
            </a:r>
            <a:r>
              <a:rPr lang="en-US" sz="2000" dirty="0"/>
              <a:t>.</a:t>
            </a:r>
          </a:p>
          <a:p>
            <a:pPr marL="0" indent="0">
              <a:buNone/>
            </a:pPr>
            <a:endParaRPr lang="en-US" sz="2000" dirty="0"/>
          </a:p>
          <a:p>
            <a:pPr marL="0" indent="0">
              <a:buNone/>
            </a:pPr>
            <a:endParaRPr lang="en-US" sz="2000" dirty="0"/>
          </a:p>
          <a:p>
            <a:pPr marL="0" indent="0">
              <a:buNone/>
            </a:pPr>
            <a:endParaRPr lang="nl-NL" sz="2000" dirty="0"/>
          </a:p>
        </p:txBody>
      </p:sp>
      <p:pic>
        <p:nvPicPr>
          <p:cNvPr id="5" name="Afbeelding 4" descr="Afbeelding met binnen, vloer, keukenapparaat&#10;&#10;Automatisch gegenereerde beschrijving">
            <a:extLst>
              <a:ext uri="{FF2B5EF4-FFF2-40B4-BE49-F238E27FC236}">
                <a16:creationId xmlns="" xmlns:a16="http://schemas.microsoft.com/office/drawing/2014/main" id="{89994727-55DF-46BD-BBC7-700D3A25209B}"/>
              </a:ext>
            </a:extLst>
          </p:cNvPr>
          <p:cNvPicPr>
            <a:picLocks noChangeAspect="1"/>
          </p:cNvPicPr>
          <p:nvPr/>
        </p:nvPicPr>
        <p:blipFill rotWithShape="1">
          <a:blip r:embed="rId2">
            <a:extLst>
              <a:ext uri="{28A0092B-C50C-407E-A947-70E740481C1C}">
                <a14:useLocalDpi xmlns:a14="http://schemas.microsoft.com/office/drawing/2010/main" val="0"/>
              </a:ext>
            </a:extLst>
          </a:blip>
          <a:srcRect l="27272" r="34706"/>
          <a:stretch/>
        </p:blipFill>
        <p:spPr>
          <a:xfrm>
            <a:off x="20" y="10"/>
            <a:ext cx="4635571" cy="6857990"/>
          </a:xfrm>
          <a:prstGeom prst="rect">
            <a:avLst/>
          </a:prstGeom>
          <a:effectLst/>
        </p:spPr>
      </p:pic>
      <p:cxnSp>
        <p:nvCxnSpPr>
          <p:cNvPr id="20" name="Straight Connector 9">
            <a:extLst>
              <a:ext uri="{FF2B5EF4-FFF2-40B4-BE49-F238E27FC236}">
                <a16:creationId xmlns=""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080934" y="2115117"/>
            <a:ext cx="6309360" cy="0"/>
          </a:xfrm>
          <a:prstGeom prst="line">
            <a:avLst/>
          </a:prstGeom>
          <a:ln w="19050">
            <a:solidFill>
              <a:srgbClr val="1F8D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555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7FF47CB7-972F-479F-A36D-9E72D26EC8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 xmlns:a16="http://schemas.microsoft.com/office/drawing/2014/main" id="{0D153B68-5844-490D-8E67-F616D6D721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 xmlns:a16="http://schemas.microsoft.com/office/drawing/2014/main" id="{E857FA4B-3B2F-42EC-9A25-7534085F34FA}"/>
              </a:ext>
            </a:extLst>
          </p:cNvPr>
          <p:cNvSpPr>
            <a:spLocks noGrp="1"/>
          </p:cNvSpPr>
          <p:nvPr>
            <p:ph type="title"/>
          </p:nvPr>
        </p:nvSpPr>
        <p:spPr>
          <a:xfrm>
            <a:off x="1137034" y="609597"/>
            <a:ext cx="9392421" cy="1330841"/>
          </a:xfrm>
        </p:spPr>
        <p:txBody>
          <a:bodyPr>
            <a:normAutofit/>
          </a:bodyPr>
          <a:lstStyle/>
          <a:p>
            <a:r>
              <a:rPr lang="en-US" dirty="0"/>
              <a:t>HELP EEN WARMTENET!</a:t>
            </a:r>
            <a:endParaRPr lang="nl-NL" dirty="0"/>
          </a:p>
        </p:txBody>
      </p:sp>
      <p:sp>
        <p:nvSpPr>
          <p:cNvPr id="3" name="Tijdelijke aanduiding voor inhoud 2">
            <a:extLst>
              <a:ext uri="{FF2B5EF4-FFF2-40B4-BE49-F238E27FC236}">
                <a16:creationId xmlns="" xmlns:a16="http://schemas.microsoft.com/office/drawing/2014/main" id="{2F2BA52D-039B-49FF-B5BD-5F60C00BCA98}"/>
              </a:ext>
            </a:extLst>
          </p:cNvPr>
          <p:cNvSpPr>
            <a:spLocks noGrp="1"/>
          </p:cNvSpPr>
          <p:nvPr>
            <p:ph idx="1"/>
          </p:nvPr>
        </p:nvSpPr>
        <p:spPr>
          <a:xfrm>
            <a:off x="1137034" y="2198362"/>
            <a:ext cx="4958966" cy="3917773"/>
          </a:xfrm>
        </p:spPr>
        <p:txBody>
          <a:bodyPr>
            <a:normAutofit lnSpcReduction="10000"/>
          </a:bodyPr>
          <a:lstStyle/>
          <a:p>
            <a:r>
              <a:rPr lang="nl-NL" sz="2000" dirty="0"/>
              <a:t>De meeste warmtenetten in Nederland zijn commerciële warmtenetten van energieleveranciers. KIJK UIT!</a:t>
            </a:r>
          </a:p>
          <a:p>
            <a:r>
              <a:rPr lang="nl-NL" sz="2000" dirty="0"/>
              <a:t>Er zijn ook alternatieve lokale warmtenetten (in eigen beheer). </a:t>
            </a:r>
          </a:p>
          <a:p>
            <a:r>
              <a:rPr lang="nl-NL" sz="2000" dirty="0"/>
              <a:t>Met een lokaal warmtenet kan bijvoorbeeld de overvloed aan zonnestroom in de winter opgeslagen worden als warmte. Deze kan dan in de winter woningen verwarmen. </a:t>
            </a:r>
          </a:p>
          <a:p>
            <a:r>
              <a:rPr lang="nl-NL" sz="2000" dirty="0"/>
              <a:t>Er zijn ook pilots met het lokaal omzetten van stroom naar waterstof, deze kan later weer in stroom worden omgezet voor het verwarmen van woningen. </a:t>
            </a:r>
          </a:p>
          <a:p>
            <a:endParaRPr lang="nl-NL" sz="2000" dirty="0"/>
          </a:p>
        </p:txBody>
      </p:sp>
      <p:pic>
        <p:nvPicPr>
          <p:cNvPr id="5" name="Afbeelding 4">
            <a:extLst>
              <a:ext uri="{FF2B5EF4-FFF2-40B4-BE49-F238E27FC236}">
                <a16:creationId xmlns="" xmlns:a16="http://schemas.microsoft.com/office/drawing/2014/main" id="{A8E596CD-D7A1-4A9F-8DB7-487C8FE0B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882" y="1961953"/>
            <a:ext cx="5843206" cy="3595819"/>
          </a:xfrm>
          <a:prstGeom prst="rect">
            <a:avLst/>
          </a:prstGeom>
        </p:spPr>
      </p:pic>
      <p:sp>
        <p:nvSpPr>
          <p:cNvPr id="14" name="Freeform: Shape 13">
            <a:extLst>
              <a:ext uri="{FF2B5EF4-FFF2-40B4-BE49-F238E27FC236}">
                <a16:creationId xmlns="" xmlns:a16="http://schemas.microsoft.com/office/drawing/2014/main" id="{9A0D773F-7A7D-4DBB-9DEA-86BB8B8F4B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50957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F3F2850-CB80-4600-B3CD-C9B70360E5AF}"/>
              </a:ext>
            </a:extLst>
          </p:cNvPr>
          <p:cNvSpPr>
            <a:spLocks noGrp="1"/>
          </p:cNvSpPr>
          <p:nvPr>
            <p:ph type="title"/>
          </p:nvPr>
        </p:nvSpPr>
        <p:spPr/>
        <p:txBody>
          <a:bodyPr/>
          <a:lstStyle/>
          <a:p>
            <a:r>
              <a:rPr lang="nl-NL" dirty="0">
                <a:latin typeface="Abadi" panose="020B0604020104020204" pitchFamily="34" charset="0"/>
              </a:rPr>
              <a:t>Wat kost het en verdien ik het wel terug?</a:t>
            </a:r>
          </a:p>
        </p:txBody>
      </p:sp>
      <p:pic>
        <p:nvPicPr>
          <p:cNvPr id="5" name="Tijdelijke aanduiding voor inhoud 4">
            <a:extLst>
              <a:ext uri="{FF2B5EF4-FFF2-40B4-BE49-F238E27FC236}">
                <a16:creationId xmlns="" xmlns:a16="http://schemas.microsoft.com/office/drawing/2014/main" id="{EA675BFB-F433-4D6D-A5AD-A6A8C2896D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798" y="1690688"/>
            <a:ext cx="4524375" cy="5756954"/>
          </a:xfrm>
        </p:spPr>
      </p:pic>
      <p:sp>
        <p:nvSpPr>
          <p:cNvPr id="6" name="Tekstvak 5">
            <a:extLst>
              <a:ext uri="{FF2B5EF4-FFF2-40B4-BE49-F238E27FC236}">
                <a16:creationId xmlns="" xmlns:a16="http://schemas.microsoft.com/office/drawing/2014/main" id="{38B3D31A-3D91-466C-A979-16347121A54D}"/>
              </a:ext>
            </a:extLst>
          </p:cNvPr>
          <p:cNvSpPr txBox="1"/>
          <p:nvPr/>
        </p:nvSpPr>
        <p:spPr>
          <a:xfrm>
            <a:off x="5488897" y="1390650"/>
            <a:ext cx="4877725" cy="1323439"/>
          </a:xfrm>
          <a:prstGeom prst="rect">
            <a:avLst/>
          </a:prstGeom>
          <a:solidFill>
            <a:schemeClr val="accent5">
              <a:lumMod val="20000"/>
              <a:lumOff val="80000"/>
            </a:schemeClr>
          </a:solidFill>
        </p:spPr>
        <p:txBody>
          <a:bodyPr wrap="square" rtlCol="0">
            <a:spAutoFit/>
          </a:bodyPr>
          <a:lstStyle/>
          <a:p>
            <a:pPr algn="ctr"/>
            <a:r>
              <a:rPr lang="nl-NL" sz="4000" dirty="0">
                <a:latin typeface="Abadi" panose="020B0604020104020204" pitchFamily="34" charset="0"/>
              </a:rPr>
              <a:t>NIETS DOEN IS DUURDER!!!</a:t>
            </a:r>
          </a:p>
        </p:txBody>
      </p:sp>
      <p:graphicFrame>
        <p:nvGraphicFramePr>
          <p:cNvPr id="11" name="Tekstvak 6">
            <a:extLst>
              <a:ext uri="{FF2B5EF4-FFF2-40B4-BE49-F238E27FC236}">
                <a16:creationId xmlns="" xmlns:a16="http://schemas.microsoft.com/office/drawing/2014/main" id="{C6A4D870-4BA2-46E1-922A-23218C672D4B}"/>
              </a:ext>
            </a:extLst>
          </p:cNvPr>
          <p:cNvGraphicFramePr/>
          <p:nvPr>
            <p:extLst>
              <p:ext uri="{D42A27DB-BD31-4B8C-83A1-F6EECF244321}">
                <p14:modId xmlns:p14="http://schemas.microsoft.com/office/powerpoint/2010/main" val="2159470602"/>
              </p:ext>
            </p:extLst>
          </p:nvPr>
        </p:nvGraphicFramePr>
        <p:xfrm>
          <a:off x="5051395" y="2881024"/>
          <a:ext cx="5752730" cy="3970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3591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 xmlns:a16="http://schemas.microsoft.com/office/drawing/2014/main" id="{0FD0878D-DAB5-4CF6-9F52-7D78A391D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8045" y="3143031"/>
            <a:ext cx="2466975" cy="1847850"/>
          </a:xfrm>
          <a:prstGeom prst="rect">
            <a:avLst/>
          </a:prstGeom>
        </p:spPr>
      </p:pic>
      <p:pic>
        <p:nvPicPr>
          <p:cNvPr id="8" name="Afbeelding 7">
            <a:extLst>
              <a:ext uri="{FF2B5EF4-FFF2-40B4-BE49-F238E27FC236}">
                <a16:creationId xmlns="" xmlns:a16="http://schemas.microsoft.com/office/drawing/2014/main" id="{F39EE11C-98AF-452F-8393-4F9A13275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9" y="1160239"/>
            <a:ext cx="3455700" cy="3455700"/>
          </a:xfrm>
          <a:prstGeom prst="rect">
            <a:avLst/>
          </a:prstGeom>
        </p:spPr>
      </p:pic>
      <p:sp>
        <p:nvSpPr>
          <p:cNvPr id="2" name="Titel 1">
            <a:extLst>
              <a:ext uri="{FF2B5EF4-FFF2-40B4-BE49-F238E27FC236}">
                <a16:creationId xmlns="" xmlns:a16="http://schemas.microsoft.com/office/drawing/2014/main" id="{BB2DCB04-8FBB-46E3-97CC-DB4B03DD5012}"/>
              </a:ext>
            </a:extLst>
          </p:cNvPr>
          <p:cNvSpPr>
            <a:spLocks noGrp="1"/>
          </p:cNvSpPr>
          <p:nvPr>
            <p:ph type="title"/>
          </p:nvPr>
        </p:nvSpPr>
        <p:spPr/>
        <p:txBody>
          <a:bodyPr>
            <a:normAutofit/>
          </a:bodyPr>
          <a:lstStyle/>
          <a:p>
            <a:r>
              <a:rPr lang="nl-NL" sz="5400" dirty="0">
                <a:latin typeface="Abadi" panose="020B0604020104020204" pitchFamily="34" charset="0"/>
              </a:rPr>
              <a:t>Welke materialen en aanbieders? </a:t>
            </a:r>
          </a:p>
        </p:txBody>
      </p:sp>
      <p:graphicFrame>
        <p:nvGraphicFramePr>
          <p:cNvPr id="4" name="Tijdelijke aanduiding voor inhoud 3">
            <a:extLst>
              <a:ext uri="{FF2B5EF4-FFF2-40B4-BE49-F238E27FC236}">
                <a16:creationId xmlns="" xmlns:a16="http://schemas.microsoft.com/office/drawing/2014/main" id="{0BF9EF89-F3F9-4BD5-975B-DE181481152C}"/>
              </a:ext>
            </a:extLst>
          </p:cNvPr>
          <p:cNvGraphicFramePr>
            <a:graphicFrameLocks noGrp="1"/>
          </p:cNvGraphicFramePr>
          <p:nvPr>
            <p:ph idx="1"/>
            <p:extLst>
              <p:ext uri="{D42A27DB-BD31-4B8C-83A1-F6EECF244321}">
                <p14:modId xmlns:p14="http://schemas.microsoft.com/office/powerpoint/2010/main" val="2905913891"/>
              </p:ext>
            </p:extLst>
          </p:nvPr>
        </p:nvGraphicFramePr>
        <p:xfrm>
          <a:off x="973802" y="4615939"/>
          <a:ext cx="5975349" cy="1947571"/>
        </p:xfrm>
        <a:graphic>
          <a:graphicData uri="http://schemas.openxmlformats.org/drawingml/2006/table">
            <a:tbl>
              <a:tblPr firstRow="1" firstCol="1" bandRow="1">
                <a:tableStyleId>{5C22544A-7EE6-4342-B048-85BDC9FD1C3A}</a:tableStyleId>
              </a:tblPr>
              <a:tblGrid>
                <a:gridCol w="1528064">
                  <a:extLst>
                    <a:ext uri="{9D8B030D-6E8A-4147-A177-3AD203B41FA5}">
                      <a16:colId xmlns="" xmlns:a16="http://schemas.microsoft.com/office/drawing/2014/main" val="498419876"/>
                    </a:ext>
                  </a:extLst>
                </a:gridCol>
                <a:gridCol w="1112356">
                  <a:extLst>
                    <a:ext uri="{9D8B030D-6E8A-4147-A177-3AD203B41FA5}">
                      <a16:colId xmlns="" xmlns:a16="http://schemas.microsoft.com/office/drawing/2014/main" val="4029377282"/>
                    </a:ext>
                  </a:extLst>
                </a:gridCol>
                <a:gridCol w="1111643">
                  <a:extLst>
                    <a:ext uri="{9D8B030D-6E8A-4147-A177-3AD203B41FA5}">
                      <a16:colId xmlns="" xmlns:a16="http://schemas.microsoft.com/office/drawing/2014/main" val="3760491922"/>
                    </a:ext>
                  </a:extLst>
                </a:gridCol>
                <a:gridCol w="1111643">
                  <a:extLst>
                    <a:ext uri="{9D8B030D-6E8A-4147-A177-3AD203B41FA5}">
                      <a16:colId xmlns="" xmlns:a16="http://schemas.microsoft.com/office/drawing/2014/main" val="3082657888"/>
                    </a:ext>
                  </a:extLst>
                </a:gridCol>
                <a:gridCol w="1111643">
                  <a:extLst>
                    <a:ext uri="{9D8B030D-6E8A-4147-A177-3AD203B41FA5}">
                      <a16:colId xmlns="" xmlns:a16="http://schemas.microsoft.com/office/drawing/2014/main" val="2741554485"/>
                    </a:ext>
                  </a:extLst>
                </a:gridCol>
              </a:tblGrid>
              <a:tr h="266361">
                <a:tc>
                  <a:txBody>
                    <a:bodyPr/>
                    <a:lstStyle/>
                    <a:p>
                      <a:pPr>
                        <a:lnSpc>
                          <a:spcPct val="115000"/>
                        </a:lnSpc>
                        <a:spcAft>
                          <a:spcPts val="1500"/>
                        </a:spcAft>
                      </a:pPr>
                      <a:r>
                        <a:rPr lang="nl-NL" sz="1200" dirty="0">
                          <a:effectLst/>
                        </a:rPr>
                        <a:t>Dikte isolatie bij:</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dirty="0">
                          <a:effectLst/>
                        </a:rPr>
                        <a:t>4 Rd</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dirty="0">
                          <a:effectLst/>
                        </a:rPr>
                        <a:t>6,5 Rd</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dirty="0">
                          <a:effectLst/>
                        </a:rPr>
                        <a:t>8 Rd</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dirty="0">
                          <a:effectLst/>
                        </a:rPr>
                        <a:t>10 Rd</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225505812"/>
                  </a:ext>
                </a:extLst>
              </a:tr>
              <a:tr h="278295">
                <a:tc>
                  <a:txBody>
                    <a:bodyPr/>
                    <a:lstStyle/>
                    <a:p>
                      <a:pPr>
                        <a:lnSpc>
                          <a:spcPct val="115000"/>
                        </a:lnSpc>
                        <a:spcAft>
                          <a:spcPts val="1500"/>
                        </a:spcAft>
                      </a:pPr>
                      <a:r>
                        <a:rPr lang="nl-NL" sz="1200">
                          <a:effectLst/>
                        </a:rPr>
                        <a:t>Resolschuim platen</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72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120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145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dirty="0">
                          <a:effectLst/>
                        </a:rPr>
                        <a:t>180 mm</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961636433"/>
                  </a:ext>
                </a:extLst>
              </a:tr>
              <a:tr h="280583">
                <a:tc>
                  <a:txBody>
                    <a:bodyPr/>
                    <a:lstStyle/>
                    <a:p>
                      <a:pPr>
                        <a:lnSpc>
                          <a:spcPct val="115000"/>
                        </a:lnSpc>
                        <a:spcAft>
                          <a:spcPts val="1500"/>
                        </a:spcAft>
                      </a:pPr>
                      <a:r>
                        <a:rPr lang="nl-NL" sz="1200">
                          <a:effectLst/>
                        </a:rPr>
                        <a:t>Pir platen</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84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dirty="0">
                          <a:effectLst/>
                        </a:rPr>
                        <a:t>136 mm</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168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dirty="0">
                          <a:effectLst/>
                        </a:rPr>
                        <a:t>210 mm</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98765042"/>
                  </a:ext>
                </a:extLst>
              </a:tr>
              <a:tr h="280583">
                <a:tc>
                  <a:txBody>
                    <a:bodyPr/>
                    <a:lstStyle/>
                    <a:p>
                      <a:pPr>
                        <a:lnSpc>
                          <a:spcPct val="115000"/>
                        </a:lnSpc>
                        <a:spcAft>
                          <a:spcPts val="1500"/>
                        </a:spcAft>
                      </a:pPr>
                      <a:r>
                        <a:rPr lang="nl-NL" sz="1200" dirty="0">
                          <a:effectLst/>
                        </a:rPr>
                        <a:t>EPS platen</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124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202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248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310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835528966"/>
                  </a:ext>
                </a:extLst>
              </a:tr>
              <a:tr h="280583">
                <a:tc>
                  <a:txBody>
                    <a:bodyPr/>
                    <a:lstStyle/>
                    <a:p>
                      <a:pPr>
                        <a:lnSpc>
                          <a:spcPct val="115000"/>
                        </a:lnSpc>
                        <a:spcAft>
                          <a:spcPts val="1500"/>
                        </a:spcAft>
                      </a:pPr>
                      <a:r>
                        <a:rPr lang="nl-NL" sz="1200">
                          <a:effectLst/>
                        </a:rPr>
                        <a:t>Houtvezel</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160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260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320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400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558299785"/>
                  </a:ext>
                </a:extLst>
              </a:tr>
              <a:tr h="280583">
                <a:tc>
                  <a:txBody>
                    <a:bodyPr/>
                    <a:lstStyle/>
                    <a:p>
                      <a:pPr>
                        <a:lnSpc>
                          <a:spcPct val="115000"/>
                        </a:lnSpc>
                        <a:spcAft>
                          <a:spcPts val="1500"/>
                        </a:spcAft>
                      </a:pPr>
                      <a:r>
                        <a:rPr lang="nl-NL" sz="1200">
                          <a:effectLst/>
                        </a:rPr>
                        <a:t>Vlas isolatie</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175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270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330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dirty="0">
                          <a:effectLst/>
                        </a:rPr>
                        <a:t>410 mm</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112493399"/>
                  </a:ext>
                </a:extLst>
              </a:tr>
              <a:tr h="280583">
                <a:tc>
                  <a:txBody>
                    <a:bodyPr/>
                    <a:lstStyle/>
                    <a:p>
                      <a:pPr>
                        <a:lnSpc>
                          <a:spcPct val="115000"/>
                        </a:lnSpc>
                        <a:spcAft>
                          <a:spcPts val="1500"/>
                        </a:spcAft>
                      </a:pPr>
                      <a:r>
                        <a:rPr lang="nl-NL" sz="1200">
                          <a:effectLst/>
                        </a:rPr>
                        <a:t>Minerale wol</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160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a:effectLst/>
                        </a:rPr>
                        <a:t>260 mm</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dirty="0">
                          <a:effectLst/>
                        </a:rPr>
                        <a:t>320 mm</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500"/>
                        </a:spcAft>
                      </a:pPr>
                      <a:r>
                        <a:rPr lang="nl-NL" sz="1200" dirty="0">
                          <a:effectLst/>
                        </a:rPr>
                        <a:t>400 mm</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723502821"/>
                  </a:ext>
                </a:extLst>
              </a:tr>
            </a:tbl>
          </a:graphicData>
        </a:graphic>
      </p:graphicFrame>
      <p:sp>
        <p:nvSpPr>
          <p:cNvPr id="6" name="Rectangle 1">
            <a:extLst>
              <a:ext uri="{FF2B5EF4-FFF2-40B4-BE49-F238E27FC236}">
                <a16:creationId xmlns="" xmlns:a16="http://schemas.microsoft.com/office/drawing/2014/main" id="{9DBEDCF1-1F18-4685-91B3-2ED1BC4CA36F}"/>
              </a:ext>
            </a:extLst>
          </p:cNvPr>
          <p:cNvSpPr>
            <a:spLocks noChangeArrowheads="1"/>
          </p:cNvSpPr>
          <p:nvPr/>
        </p:nvSpPr>
        <p:spPr bwMode="auto">
          <a:xfrm>
            <a:off x="4564063" y="182702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aphicFrame>
        <p:nvGraphicFramePr>
          <p:cNvPr id="5" name="Tabel 4">
            <a:extLst>
              <a:ext uri="{FF2B5EF4-FFF2-40B4-BE49-F238E27FC236}">
                <a16:creationId xmlns="" xmlns:a16="http://schemas.microsoft.com/office/drawing/2014/main" id="{411088B1-F861-46CC-B5F5-158849037ECD}"/>
              </a:ext>
            </a:extLst>
          </p:cNvPr>
          <p:cNvGraphicFramePr>
            <a:graphicFrameLocks noGrp="1"/>
          </p:cNvGraphicFramePr>
          <p:nvPr>
            <p:extLst>
              <p:ext uri="{D42A27DB-BD31-4B8C-83A1-F6EECF244321}">
                <p14:modId xmlns:p14="http://schemas.microsoft.com/office/powerpoint/2010/main" val="1761506520"/>
              </p:ext>
            </p:extLst>
          </p:nvPr>
        </p:nvGraphicFramePr>
        <p:xfrm>
          <a:off x="4404359" y="1690688"/>
          <a:ext cx="6949441" cy="1472184"/>
        </p:xfrm>
        <a:graphic>
          <a:graphicData uri="http://schemas.openxmlformats.org/drawingml/2006/table">
            <a:tbl>
              <a:tblPr firstRow="1" firstCol="1" bandRow="1">
                <a:tableStyleId>{5C22544A-7EE6-4342-B048-85BDC9FD1C3A}</a:tableStyleId>
              </a:tblPr>
              <a:tblGrid>
                <a:gridCol w="2395005">
                  <a:extLst>
                    <a:ext uri="{9D8B030D-6E8A-4147-A177-3AD203B41FA5}">
                      <a16:colId xmlns="" xmlns:a16="http://schemas.microsoft.com/office/drawing/2014/main" val="2740605254"/>
                    </a:ext>
                  </a:extLst>
                </a:gridCol>
                <a:gridCol w="2375374">
                  <a:extLst>
                    <a:ext uri="{9D8B030D-6E8A-4147-A177-3AD203B41FA5}">
                      <a16:colId xmlns="" xmlns:a16="http://schemas.microsoft.com/office/drawing/2014/main" val="2246693549"/>
                    </a:ext>
                  </a:extLst>
                </a:gridCol>
                <a:gridCol w="2179062">
                  <a:extLst>
                    <a:ext uri="{9D8B030D-6E8A-4147-A177-3AD203B41FA5}">
                      <a16:colId xmlns="" xmlns:a16="http://schemas.microsoft.com/office/drawing/2014/main" val="436257225"/>
                    </a:ext>
                  </a:extLst>
                </a:gridCol>
              </a:tblGrid>
              <a:tr h="0">
                <a:tc>
                  <a:txBody>
                    <a:bodyPr/>
                    <a:lstStyle/>
                    <a:p>
                      <a:pPr>
                        <a:lnSpc>
                          <a:spcPct val="115000"/>
                        </a:lnSpc>
                      </a:pPr>
                      <a:r>
                        <a:rPr lang="en-GB" sz="1200">
                          <a:effectLst/>
                        </a:rPr>
                        <a:t>Dikte Icynene Ecospray</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a:lnSpc>
                          <a:spcPct val="115000"/>
                        </a:lnSpc>
                      </a:pPr>
                      <a:r>
                        <a:rPr lang="en-GB" sz="1200">
                          <a:effectLst/>
                        </a:rPr>
                        <a:t>Rd-waarde materiaal</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a:lnSpc>
                          <a:spcPct val="115000"/>
                        </a:lnSpc>
                      </a:pPr>
                      <a:r>
                        <a:rPr lang="en-GB" sz="1200" dirty="0" err="1">
                          <a:effectLst/>
                        </a:rPr>
                        <a:t>Rc-waarde</a:t>
                      </a:r>
                      <a:r>
                        <a:rPr lang="en-GB" sz="1200" dirty="0">
                          <a:effectLst/>
                        </a:rPr>
                        <a:t> </a:t>
                      </a:r>
                      <a:r>
                        <a:rPr lang="en-GB" sz="1200" dirty="0" err="1">
                          <a:effectLst/>
                        </a:rPr>
                        <a:t>vloer</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2383746775"/>
                  </a:ext>
                </a:extLst>
              </a:tr>
              <a:tr h="0">
                <a:tc>
                  <a:txBody>
                    <a:bodyPr/>
                    <a:lstStyle/>
                    <a:p>
                      <a:pPr>
                        <a:lnSpc>
                          <a:spcPct val="115000"/>
                        </a:lnSpc>
                      </a:pPr>
                      <a:r>
                        <a:rPr lang="en-GB" sz="1200">
                          <a:effectLst/>
                        </a:rPr>
                        <a:t>100 millimeter</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a:lnSpc>
                          <a:spcPct val="115000"/>
                        </a:lnSpc>
                      </a:pPr>
                      <a:r>
                        <a:rPr lang="en-GB" sz="1200">
                          <a:effectLst/>
                        </a:rPr>
                        <a:t>2,63 m2K/W</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a:lnSpc>
                          <a:spcPct val="115000"/>
                        </a:lnSpc>
                      </a:pPr>
                      <a:r>
                        <a:rPr lang="en-GB" sz="1200">
                          <a:effectLst/>
                        </a:rPr>
                        <a:t>2,37 m2K/W</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45427992"/>
                  </a:ext>
                </a:extLst>
              </a:tr>
              <a:tr h="0">
                <a:tc>
                  <a:txBody>
                    <a:bodyPr/>
                    <a:lstStyle/>
                    <a:p>
                      <a:pPr>
                        <a:lnSpc>
                          <a:spcPct val="115000"/>
                        </a:lnSpc>
                      </a:pPr>
                      <a:r>
                        <a:rPr lang="en-GB" sz="1200">
                          <a:effectLst/>
                        </a:rPr>
                        <a:t>130 millimeter</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a:lnSpc>
                          <a:spcPct val="115000"/>
                        </a:lnSpc>
                      </a:pPr>
                      <a:r>
                        <a:rPr lang="en-GB" sz="1200" dirty="0">
                          <a:effectLst/>
                        </a:rPr>
                        <a:t>3,42 m2K/W</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a:lnSpc>
                          <a:spcPct val="115000"/>
                        </a:lnSpc>
                      </a:pPr>
                      <a:r>
                        <a:rPr lang="en-GB" sz="1200">
                          <a:effectLst/>
                        </a:rPr>
                        <a:t>3,04 m2K/W</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1637586232"/>
                  </a:ext>
                </a:extLst>
              </a:tr>
              <a:tr h="0">
                <a:tc>
                  <a:txBody>
                    <a:bodyPr/>
                    <a:lstStyle/>
                    <a:p>
                      <a:pPr>
                        <a:lnSpc>
                          <a:spcPct val="115000"/>
                        </a:lnSpc>
                      </a:pPr>
                      <a:r>
                        <a:rPr lang="en-GB" sz="1200">
                          <a:effectLst/>
                        </a:rPr>
                        <a:t>150 millimeter</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a:lnSpc>
                          <a:spcPct val="115000"/>
                        </a:lnSpc>
                      </a:pPr>
                      <a:r>
                        <a:rPr lang="en-GB" sz="1200">
                          <a:effectLst/>
                        </a:rPr>
                        <a:t>3,95 m2K/W</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a:lnSpc>
                          <a:spcPct val="115000"/>
                        </a:lnSpc>
                      </a:pPr>
                      <a:r>
                        <a:rPr lang="en-GB" sz="1200">
                          <a:effectLst/>
                        </a:rPr>
                        <a:t>3,48 m2K/W</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196229774"/>
                  </a:ext>
                </a:extLst>
              </a:tr>
              <a:tr h="0">
                <a:tc>
                  <a:txBody>
                    <a:bodyPr/>
                    <a:lstStyle/>
                    <a:p>
                      <a:pPr>
                        <a:lnSpc>
                          <a:spcPct val="115000"/>
                        </a:lnSpc>
                      </a:pPr>
                      <a:r>
                        <a:rPr lang="en-GB" sz="1200">
                          <a:effectLst/>
                        </a:rPr>
                        <a:t>180 millimeter</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a:lnSpc>
                          <a:spcPct val="115000"/>
                        </a:lnSpc>
                      </a:pPr>
                      <a:r>
                        <a:rPr lang="en-GB" sz="1200">
                          <a:effectLst/>
                        </a:rPr>
                        <a:t>4,74 m2K/W</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a:lnSpc>
                          <a:spcPct val="115000"/>
                        </a:lnSpc>
                      </a:pPr>
                      <a:r>
                        <a:rPr lang="en-GB" sz="1200">
                          <a:effectLst/>
                        </a:rPr>
                        <a:t>4,15 m2K/W</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790590798"/>
                  </a:ext>
                </a:extLst>
              </a:tr>
              <a:tr h="0">
                <a:tc>
                  <a:txBody>
                    <a:bodyPr/>
                    <a:lstStyle/>
                    <a:p>
                      <a:pPr>
                        <a:lnSpc>
                          <a:spcPct val="115000"/>
                        </a:lnSpc>
                      </a:pPr>
                      <a:r>
                        <a:rPr lang="en-GB" sz="1200">
                          <a:effectLst/>
                        </a:rPr>
                        <a:t>200 millimeter</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a:lnSpc>
                          <a:spcPct val="115000"/>
                        </a:lnSpc>
                      </a:pPr>
                      <a:r>
                        <a:rPr lang="en-GB" sz="1200" dirty="0">
                          <a:effectLst/>
                        </a:rPr>
                        <a:t>5,26 m2K/W</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a:lnSpc>
                          <a:spcPct val="115000"/>
                        </a:lnSpc>
                      </a:pPr>
                      <a:r>
                        <a:rPr lang="en-GB" sz="1200" dirty="0">
                          <a:effectLst/>
                        </a:rPr>
                        <a:t>4,59 m2K/W</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3368174460"/>
                  </a:ext>
                </a:extLst>
              </a:tr>
              <a:tr h="0">
                <a:tc>
                  <a:txBody>
                    <a:bodyPr/>
                    <a:lstStyle/>
                    <a:p>
                      <a:pPr>
                        <a:lnSpc>
                          <a:spcPct val="115000"/>
                        </a:lnSpc>
                      </a:pPr>
                      <a:r>
                        <a:rPr lang="en-GB" sz="1200" dirty="0">
                          <a:effectLst/>
                        </a:rPr>
                        <a:t>230 </a:t>
                      </a:r>
                      <a:r>
                        <a:rPr lang="en-GB" sz="1200" dirty="0" err="1">
                          <a:effectLst/>
                        </a:rPr>
                        <a:t>millimeter</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a:lnSpc>
                          <a:spcPct val="115000"/>
                        </a:lnSpc>
                      </a:pPr>
                      <a:r>
                        <a:rPr lang="en-GB" sz="1200">
                          <a:effectLst/>
                        </a:rPr>
                        <a:t>6,05 m2K/W</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a:lnSpc>
                          <a:spcPct val="115000"/>
                        </a:lnSpc>
                      </a:pPr>
                      <a:r>
                        <a:rPr lang="en-GB" sz="1200" dirty="0">
                          <a:effectLst/>
                        </a:rPr>
                        <a:t>5,26 m2K/W</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22313569"/>
                  </a:ext>
                </a:extLst>
              </a:tr>
            </a:tbl>
          </a:graphicData>
        </a:graphic>
      </p:graphicFrame>
      <p:pic>
        <p:nvPicPr>
          <p:cNvPr id="12" name="Afbeelding 11">
            <a:extLst>
              <a:ext uri="{FF2B5EF4-FFF2-40B4-BE49-F238E27FC236}">
                <a16:creationId xmlns="" xmlns:a16="http://schemas.microsoft.com/office/drawing/2014/main" id="{CB05F36F-D7E4-4F3F-93F9-D3096A2EE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8451" y="3321672"/>
            <a:ext cx="2286000" cy="1333500"/>
          </a:xfrm>
          <a:prstGeom prst="rect">
            <a:avLst/>
          </a:prstGeom>
        </p:spPr>
      </p:pic>
      <p:pic>
        <p:nvPicPr>
          <p:cNvPr id="14" name="Afbeelding 13">
            <a:extLst>
              <a:ext uri="{FF2B5EF4-FFF2-40B4-BE49-F238E27FC236}">
                <a16:creationId xmlns="" xmlns:a16="http://schemas.microsoft.com/office/drawing/2014/main" id="{B0301E17-E204-4D3C-B8A4-03619E52B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7313" y="4858208"/>
            <a:ext cx="2962275" cy="1543050"/>
          </a:xfrm>
          <a:prstGeom prst="rect">
            <a:avLst/>
          </a:prstGeom>
        </p:spPr>
      </p:pic>
      <p:pic>
        <p:nvPicPr>
          <p:cNvPr id="7" name="Afbeelding 6">
            <a:extLst>
              <a:ext uri="{FF2B5EF4-FFF2-40B4-BE49-F238E27FC236}">
                <a16:creationId xmlns="" xmlns:a16="http://schemas.microsoft.com/office/drawing/2014/main" id="{B31593AE-1698-4340-A123-F67392092B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7053" y="3143031"/>
            <a:ext cx="2637561" cy="1360982"/>
          </a:xfrm>
          <a:prstGeom prst="rect">
            <a:avLst/>
          </a:prstGeom>
        </p:spPr>
      </p:pic>
    </p:spTree>
    <p:extLst>
      <p:ext uri="{BB962C8B-B14F-4D97-AF65-F5344CB8AC3E}">
        <p14:creationId xmlns:p14="http://schemas.microsoft.com/office/powerpoint/2010/main" val="2056143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 xmlns:a16="http://schemas.microsoft.com/office/drawing/2014/main" id="{73AD41DB-DF9F-49BC-85AE-6AB1840AD5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 xmlns:a16="http://schemas.microsoft.com/office/drawing/2014/main" id="{CFC63CFB-1BC1-4004-8495-002F96F7C7CC}"/>
              </a:ext>
            </a:extLst>
          </p:cNvPr>
          <p:cNvSpPr>
            <a:spLocks noGrp="1"/>
          </p:cNvSpPr>
          <p:nvPr>
            <p:ph type="title"/>
          </p:nvPr>
        </p:nvSpPr>
        <p:spPr>
          <a:xfrm>
            <a:off x="838200" y="4669978"/>
            <a:ext cx="4391024" cy="1173700"/>
          </a:xfrm>
        </p:spPr>
        <p:txBody>
          <a:bodyPr anchor="t">
            <a:normAutofit/>
          </a:bodyPr>
          <a:lstStyle/>
          <a:p>
            <a:r>
              <a:rPr lang="nl-NL" sz="2500" dirty="0">
                <a:solidFill>
                  <a:schemeClr val="bg1"/>
                </a:solidFill>
                <a:latin typeface="Abadi" panose="020B0604020104020204" pitchFamily="34" charset="0"/>
              </a:rPr>
              <a:t>Visualiseer je droomwoning en haal hier energie uit!</a:t>
            </a:r>
          </a:p>
        </p:txBody>
      </p:sp>
      <p:pic>
        <p:nvPicPr>
          <p:cNvPr id="5" name="Tijdelijke aanduiding voor inhoud 4" descr="Afbeelding met lucht, buiten, gebouw, huis&#10;&#10;Automatisch gegenereerde beschrijving">
            <a:extLst>
              <a:ext uri="{FF2B5EF4-FFF2-40B4-BE49-F238E27FC236}">
                <a16:creationId xmlns="" xmlns:a16="http://schemas.microsoft.com/office/drawing/2014/main" id="{7795BD2E-59EC-4CF7-8C02-84DD43A5EE96}"/>
              </a:ext>
            </a:extLst>
          </p:cNvPr>
          <p:cNvPicPr>
            <a:picLocks noChangeAspect="1"/>
          </p:cNvPicPr>
          <p:nvPr/>
        </p:nvPicPr>
        <p:blipFill rotWithShape="1">
          <a:blip r:embed="rId2">
            <a:extLst>
              <a:ext uri="{28A0092B-C50C-407E-A947-70E740481C1C}">
                <a14:useLocalDpi xmlns:a14="http://schemas.microsoft.com/office/drawing/2010/main" val="0"/>
              </a:ext>
            </a:extLst>
          </a:blip>
          <a:srcRect t="15538" b="14549"/>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4" name="Group 13">
            <a:extLst>
              <a:ext uri="{FF2B5EF4-FFF2-40B4-BE49-F238E27FC236}">
                <a16:creationId xmlns="" xmlns:a16="http://schemas.microsoft.com/office/drawing/2014/main" id="{A4AE1828-51FD-4AD7-BCF6-9AF5C696CE5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3528992"/>
            <a:ext cx="12192000" cy="757168"/>
            <a:chOff x="0" y="2959818"/>
            <a:chExt cx="12192000" cy="757168"/>
          </a:xfrm>
        </p:grpSpPr>
        <p:sp>
          <p:nvSpPr>
            <p:cNvPr id="15" name="Freeform: Shape 14">
              <a:extLst>
                <a:ext uri="{FF2B5EF4-FFF2-40B4-BE49-F238E27FC236}">
                  <a16:creationId xmlns="" xmlns:a16="http://schemas.microsoft.com/office/drawing/2014/main" id="{8542C7CD-02BE-4ADE-8D2F-DFB759D71A3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 xmlns:a16="http://schemas.microsoft.com/office/drawing/2014/main" id="{840A04EE-8E37-4C28-B09B-A9593A4AAB0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8">
            <a:extLst>
              <a:ext uri="{FF2B5EF4-FFF2-40B4-BE49-F238E27FC236}">
                <a16:creationId xmlns="" xmlns:a16="http://schemas.microsoft.com/office/drawing/2014/main" id="{DD50D728-B101-4AB5-BD57-66B1E6FF315A}"/>
              </a:ext>
            </a:extLst>
          </p:cNvPr>
          <p:cNvSpPr>
            <a:spLocks noGrp="1"/>
          </p:cNvSpPr>
          <p:nvPr>
            <p:ph idx="1"/>
          </p:nvPr>
        </p:nvSpPr>
        <p:spPr>
          <a:xfrm>
            <a:off x="5664201" y="4669978"/>
            <a:ext cx="5692774" cy="1173700"/>
          </a:xfrm>
        </p:spPr>
        <p:txBody>
          <a:bodyPr>
            <a:normAutofit/>
          </a:bodyPr>
          <a:lstStyle/>
          <a:p>
            <a:pPr marL="0" indent="0">
              <a:buNone/>
            </a:pPr>
            <a:r>
              <a:rPr lang="en-US" sz="2400" dirty="0">
                <a:solidFill>
                  <a:schemeClr val="bg1">
                    <a:alpha val="80000"/>
                  </a:schemeClr>
                </a:solidFill>
              </a:rPr>
              <a:t>Elke </a:t>
            </a:r>
            <a:r>
              <a:rPr lang="en-US" sz="2400" dirty="0" err="1">
                <a:solidFill>
                  <a:schemeClr val="bg1">
                    <a:alpha val="80000"/>
                  </a:schemeClr>
                </a:solidFill>
              </a:rPr>
              <a:t>stap</a:t>
            </a:r>
            <a:r>
              <a:rPr lang="en-US" sz="2400" dirty="0">
                <a:solidFill>
                  <a:schemeClr val="bg1">
                    <a:alpha val="80000"/>
                  </a:schemeClr>
                </a:solidFill>
              </a:rPr>
              <a:t> is </a:t>
            </a:r>
            <a:r>
              <a:rPr lang="en-US" sz="2400" dirty="0" err="1">
                <a:solidFill>
                  <a:schemeClr val="bg1">
                    <a:alpha val="80000"/>
                  </a:schemeClr>
                </a:solidFill>
              </a:rPr>
              <a:t>een</a:t>
            </a:r>
            <a:r>
              <a:rPr lang="en-US" sz="2400" dirty="0">
                <a:solidFill>
                  <a:schemeClr val="bg1">
                    <a:alpha val="80000"/>
                  </a:schemeClr>
                </a:solidFill>
              </a:rPr>
              <a:t> </a:t>
            </a:r>
            <a:r>
              <a:rPr lang="en-US" sz="2400" dirty="0" err="1">
                <a:solidFill>
                  <a:schemeClr val="bg1">
                    <a:alpha val="80000"/>
                  </a:schemeClr>
                </a:solidFill>
              </a:rPr>
              <a:t>verbetering</a:t>
            </a:r>
            <a:r>
              <a:rPr lang="en-US" sz="2400" dirty="0">
                <a:solidFill>
                  <a:schemeClr val="bg1">
                    <a:alpha val="80000"/>
                  </a:schemeClr>
                </a:solidFill>
              </a:rPr>
              <a:t>!</a:t>
            </a:r>
          </a:p>
        </p:txBody>
      </p:sp>
    </p:spTree>
    <p:extLst>
      <p:ext uri="{BB962C8B-B14F-4D97-AF65-F5344CB8AC3E}">
        <p14:creationId xmlns:p14="http://schemas.microsoft.com/office/powerpoint/2010/main" val="2354094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 xmlns:a16="http://schemas.microsoft.com/office/drawing/2014/main" id="{54DD2994-038A-4890-B985-1770D568FE1B}"/>
              </a:ext>
            </a:extLst>
          </p:cNvPr>
          <p:cNvSpPr>
            <a:spLocks noGrp="1"/>
          </p:cNvSpPr>
          <p:nvPr>
            <p:ph idx="1"/>
          </p:nvPr>
        </p:nvSpPr>
        <p:spPr>
          <a:xfrm>
            <a:off x="4942369" y="2438400"/>
            <a:ext cx="6586489" cy="3785419"/>
          </a:xfrm>
        </p:spPr>
        <p:txBody>
          <a:bodyPr>
            <a:normAutofit/>
          </a:bodyPr>
          <a:lstStyle/>
          <a:p>
            <a:r>
              <a:rPr lang="nl-NL" sz="1700" dirty="0"/>
              <a:t>STAP 1: Minimaliseer het energieverbruik.</a:t>
            </a:r>
          </a:p>
          <a:p>
            <a:pPr lvl="1"/>
            <a:r>
              <a:rPr lang="nl-NL" sz="1700" dirty="0"/>
              <a:t>Maximaal isoleren!</a:t>
            </a:r>
          </a:p>
          <a:p>
            <a:pPr lvl="1"/>
            <a:r>
              <a:rPr lang="nl-NL" sz="1700" dirty="0"/>
              <a:t>Slim ontwerp gebouwen!</a:t>
            </a:r>
          </a:p>
          <a:p>
            <a:pPr lvl="2"/>
            <a:r>
              <a:rPr lang="nl-NL" sz="1700" dirty="0"/>
              <a:t>(spouw) muur isolatie, vloer isolatie, HR+++ glas, dak isolatie, veel ramen op het zuiden met zonwering/overstek. </a:t>
            </a:r>
          </a:p>
          <a:p>
            <a:r>
              <a:rPr lang="nl-NL" sz="1700" dirty="0"/>
              <a:t>STAP 2: Gebruik duurzame energie opwekking</a:t>
            </a:r>
          </a:p>
          <a:p>
            <a:pPr lvl="1"/>
            <a:r>
              <a:rPr lang="nl-NL" sz="1700" dirty="0"/>
              <a:t>Maximaal energieopwekking (en verbruik) op eigen perceel! </a:t>
            </a:r>
          </a:p>
          <a:p>
            <a:pPr lvl="2"/>
            <a:r>
              <a:rPr lang="nl-NL" sz="1700" dirty="0"/>
              <a:t>Zonneboiler, PV panelen, thuis accu</a:t>
            </a:r>
          </a:p>
          <a:p>
            <a:r>
              <a:rPr lang="nl-NL" sz="1700" dirty="0"/>
              <a:t>STAP 3: Efficiënt gebruik (fossiele) externe  brandstoffen</a:t>
            </a:r>
          </a:p>
          <a:p>
            <a:pPr lvl="1"/>
            <a:r>
              <a:rPr lang="nl-NL" sz="1700" dirty="0"/>
              <a:t>Gebruik de externe (fossiele) brandstoffen zo efficiënt mogelijk!</a:t>
            </a:r>
          </a:p>
          <a:p>
            <a:pPr lvl="2"/>
            <a:r>
              <a:rPr lang="nl-NL" sz="1700" dirty="0"/>
              <a:t>WTW balans ventilatie, warmtepomp, led verlichting, besparende douchekoppen, douche WTW</a:t>
            </a:r>
          </a:p>
          <a:p>
            <a:pPr lvl="1"/>
            <a:endParaRPr lang="nl-NL" sz="1700" dirty="0"/>
          </a:p>
          <a:p>
            <a:endParaRPr lang="nl-NL" sz="1700" dirty="0"/>
          </a:p>
        </p:txBody>
      </p:sp>
      <p:pic>
        <p:nvPicPr>
          <p:cNvPr id="5" name="Afbeelding 4">
            <a:extLst>
              <a:ext uri="{FF2B5EF4-FFF2-40B4-BE49-F238E27FC236}">
                <a16:creationId xmlns="" xmlns:a16="http://schemas.microsoft.com/office/drawing/2014/main" id="{B1769060-3CAB-4231-9C8F-A73E9725F848}"/>
              </a:ext>
            </a:extLst>
          </p:cNvPr>
          <p:cNvPicPr>
            <a:picLocks noChangeAspect="1"/>
          </p:cNvPicPr>
          <p:nvPr/>
        </p:nvPicPr>
        <p:blipFill rotWithShape="1">
          <a:blip r:embed="rId2">
            <a:extLst>
              <a:ext uri="{28A0092B-C50C-407E-A947-70E740481C1C}">
                <a14:useLocalDpi xmlns:a14="http://schemas.microsoft.com/office/drawing/2010/main" val="0"/>
              </a:ext>
            </a:extLst>
          </a:blip>
          <a:srcRect l="15949" r="16458"/>
          <a:stretch/>
        </p:blipFill>
        <p:spPr>
          <a:xfrm>
            <a:off x="285770" y="390525"/>
            <a:ext cx="4371607" cy="6467475"/>
          </a:xfrm>
          <a:prstGeom prst="rect">
            <a:avLst/>
          </a:prstGeom>
          <a:effectLst/>
        </p:spPr>
      </p:pic>
      <p:cxnSp>
        <p:nvCxnSpPr>
          <p:cNvPr id="23" name="Straight Connector 22">
            <a:extLst>
              <a:ext uri="{FF2B5EF4-FFF2-40B4-BE49-F238E27FC236}">
                <a16:creationId xmlns=""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080934" y="2115117"/>
            <a:ext cx="6309360" cy="0"/>
          </a:xfrm>
          <a:prstGeom prst="line">
            <a:avLst/>
          </a:prstGeom>
          <a:ln w="19050">
            <a:solidFill>
              <a:srgbClr val="81F7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002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C5E6CFF1-2F42-4E10-9A97-F116F46F53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tekst, buiten, person, persoon&#10;&#10;Automatisch gegenereerde beschrijving">
            <a:extLst>
              <a:ext uri="{FF2B5EF4-FFF2-40B4-BE49-F238E27FC236}">
                <a16:creationId xmlns="" xmlns:a16="http://schemas.microsoft.com/office/drawing/2014/main" id="{27E0EF0D-8A4B-4B90-B123-2994A6B960F7}"/>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4333" b="10667"/>
          <a:stretch/>
        </p:blipFill>
        <p:spPr>
          <a:xfrm>
            <a:off x="20" y="1"/>
            <a:ext cx="12191980" cy="6857999"/>
          </a:xfrm>
          <a:prstGeom prst="rect">
            <a:avLst/>
          </a:prstGeom>
        </p:spPr>
      </p:pic>
      <p:sp>
        <p:nvSpPr>
          <p:cNvPr id="2" name="Titel 1">
            <a:extLst>
              <a:ext uri="{FF2B5EF4-FFF2-40B4-BE49-F238E27FC236}">
                <a16:creationId xmlns="" xmlns:a16="http://schemas.microsoft.com/office/drawing/2014/main" id="{7BD0D856-D27E-4FCF-84F8-C9643D512500}"/>
              </a:ext>
            </a:extLst>
          </p:cNvPr>
          <p:cNvSpPr>
            <a:spLocks noGrp="1"/>
          </p:cNvSpPr>
          <p:nvPr>
            <p:ph type="title"/>
          </p:nvPr>
        </p:nvSpPr>
        <p:spPr>
          <a:xfrm>
            <a:off x="838201" y="1065862"/>
            <a:ext cx="3313164" cy="4726276"/>
          </a:xfrm>
        </p:spPr>
        <p:txBody>
          <a:bodyPr>
            <a:normAutofit/>
          </a:bodyPr>
          <a:lstStyle/>
          <a:p>
            <a:pPr algn="r"/>
            <a:r>
              <a:rPr lang="el-GR" sz="4000" b="0" i="0" dirty="0">
                <a:solidFill>
                  <a:srgbClr val="FFFFFF"/>
                </a:solidFill>
                <a:effectLst/>
                <a:latin typeface="Fabrikat"/>
              </a:rPr>
              <a:t>λ</a:t>
            </a:r>
            <a:r>
              <a:rPr lang="nl-NL" sz="4000" b="0" i="0" dirty="0">
                <a:solidFill>
                  <a:srgbClr val="FFFFFF"/>
                </a:solidFill>
                <a:effectLst/>
                <a:latin typeface="Abadi" panose="020B0604020104020204" pitchFamily="34" charset="0"/>
              </a:rPr>
              <a:t> – Lambda- </a:t>
            </a:r>
            <a:r>
              <a:rPr lang="nl-NL" sz="4000" dirty="0">
                <a:solidFill>
                  <a:srgbClr val="FFFFFF"/>
                </a:solidFill>
                <a:latin typeface="Abadi" panose="020B0604020104020204" pitchFamily="34" charset="0"/>
              </a:rPr>
              <a:t>Rd –Rc –U- </a:t>
            </a:r>
            <a:r>
              <a:rPr lang="nl-NL" sz="4000" dirty="0" err="1">
                <a:solidFill>
                  <a:srgbClr val="FFFFFF"/>
                </a:solidFill>
                <a:latin typeface="Abadi" panose="020B0604020104020204" pitchFamily="34" charset="0"/>
              </a:rPr>
              <a:t>Ug</a:t>
            </a:r>
            <a:r>
              <a:rPr lang="nl-NL" sz="4000" dirty="0">
                <a:solidFill>
                  <a:srgbClr val="FFFFFF"/>
                </a:solidFill>
                <a:latin typeface="Abadi" panose="020B0604020104020204" pitchFamily="34" charset="0"/>
              </a:rPr>
              <a:t> –m2·K/W – W/mK </a:t>
            </a:r>
          </a:p>
        </p:txBody>
      </p:sp>
      <p:cxnSp>
        <p:nvCxnSpPr>
          <p:cNvPr id="12" name="Straight Connector 11">
            <a:extLst>
              <a:ext uri="{FF2B5EF4-FFF2-40B4-BE49-F238E27FC236}">
                <a16:creationId xmlns="" xmlns:a16="http://schemas.microsoft.com/office/drawing/2014/main" id="{67182200-4859-4C8D-BCBB-55B245C28B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 xmlns:a16="http://schemas.microsoft.com/office/drawing/2014/main" id="{541EE49D-CF2B-4B99-AA4C-D2C581D135F0}"/>
              </a:ext>
            </a:extLst>
          </p:cNvPr>
          <p:cNvSpPr>
            <a:spLocks noGrp="1"/>
          </p:cNvSpPr>
          <p:nvPr>
            <p:ph idx="1"/>
          </p:nvPr>
        </p:nvSpPr>
        <p:spPr>
          <a:xfrm>
            <a:off x="4882723" y="798990"/>
            <a:ext cx="6551716" cy="5770486"/>
          </a:xfrm>
        </p:spPr>
        <p:txBody>
          <a:bodyPr anchor="ctr">
            <a:normAutofit/>
          </a:bodyPr>
          <a:lstStyle/>
          <a:p>
            <a:r>
              <a:rPr lang="el-GR" sz="1700" dirty="0">
                <a:solidFill>
                  <a:srgbClr val="FFFFFF"/>
                </a:solidFill>
                <a:latin typeface="Fabrikat"/>
              </a:rPr>
              <a:t>λ</a:t>
            </a:r>
            <a:r>
              <a:rPr lang="nl-NL" sz="1700" dirty="0">
                <a:solidFill>
                  <a:srgbClr val="FFFFFF"/>
                </a:solidFill>
                <a:latin typeface="Abadi" panose="020B0604020104020204" pitchFamily="34" charset="0"/>
              </a:rPr>
              <a:t> – Lambda = waarde hoe goed iets isoleert </a:t>
            </a:r>
          </a:p>
          <a:p>
            <a:r>
              <a:rPr lang="nl-NL" sz="1700" dirty="0">
                <a:solidFill>
                  <a:srgbClr val="FFFFFF"/>
                </a:solidFill>
                <a:latin typeface="Abadi" panose="020B0604020104020204" pitchFamily="34" charset="0"/>
              </a:rPr>
              <a:t>Rd = isolatie waarde per dikte isolatie materiaal (dikte / </a:t>
            </a:r>
            <a:r>
              <a:rPr lang="nl-NL" sz="1700" dirty="0" err="1">
                <a:solidFill>
                  <a:srgbClr val="FFFFFF"/>
                </a:solidFill>
                <a:latin typeface="Abadi" panose="020B0604020104020204" pitchFamily="34" charset="0"/>
              </a:rPr>
              <a:t>lambda</a:t>
            </a:r>
            <a:r>
              <a:rPr lang="nl-NL" sz="1700" dirty="0">
                <a:solidFill>
                  <a:srgbClr val="FFFFFF"/>
                </a:solidFill>
                <a:latin typeface="Abadi" panose="020B0604020104020204" pitchFamily="34" charset="0"/>
              </a:rPr>
              <a:t>)</a:t>
            </a:r>
          </a:p>
          <a:p>
            <a:r>
              <a:rPr lang="nl-NL" sz="1700" dirty="0">
                <a:solidFill>
                  <a:srgbClr val="FFFFFF"/>
                </a:solidFill>
                <a:latin typeface="Abadi" panose="020B0604020104020204" pitchFamily="34" charset="0"/>
              </a:rPr>
              <a:t>Rc = isolatie waarde van een totale constructie (deze kan hoger of lager zijn dan de Rd waarde)</a:t>
            </a:r>
          </a:p>
          <a:p>
            <a:r>
              <a:rPr lang="nl-NL" sz="1700" dirty="0">
                <a:solidFill>
                  <a:srgbClr val="FFFFFF"/>
                </a:solidFill>
                <a:latin typeface="Abadi" panose="020B0604020104020204" pitchFamily="34" charset="0"/>
              </a:rPr>
              <a:t>U(g) = isolatie waarde voor glas en deuren (hoe lager hoe beter)</a:t>
            </a:r>
          </a:p>
          <a:p>
            <a:r>
              <a:rPr lang="nl-NL" sz="1700" dirty="0">
                <a:solidFill>
                  <a:srgbClr val="FFFFFF"/>
                </a:solidFill>
                <a:latin typeface="Abadi" panose="020B0604020104020204" pitchFamily="34" charset="0"/>
              </a:rPr>
              <a:t>m2·K/W = Dit is de waarde waarin de Rc/Rd waarde is uitgedrukt.</a:t>
            </a:r>
          </a:p>
          <a:p>
            <a:r>
              <a:rPr lang="nl-NL" sz="1700" dirty="0">
                <a:solidFill>
                  <a:srgbClr val="FFFFFF"/>
                </a:solidFill>
                <a:latin typeface="Abadi" panose="020B0604020104020204" pitchFamily="34" charset="0"/>
              </a:rPr>
              <a:t>W/mK = Dit is de waarde waarin de Lambda waarde is uitgedrukt.</a:t>
            </a:r>
          </a:p>
          <a:p>
            <a:endParaRPr lang="nl-NL" sz="1700" dirty="0">
              <a:solidFill>
                <a:srgbClr val="FFFFFF"/>
              </a:solidFill>
              <a:latin typeface="Abadi" panose="020B0604020104020204" pitchFamily="34" charset="0"/>
            </a:endParaRPr>
          </a:p>
          <a:p>
            <a:r>
              <a:rPr lang="nl-NL" sz="1700" dirty="0">
                <a:solidFill>
                  <a:srgbClr val="FFFFFF"/>
                </a:solidFill>
              </a:rPr>
              <a:t>U kunt de Rd-waarde van isolatie ook zelf berekenen via deze formule: </a:t>
            </a:r>
            <a:r>
              <a:rPr lang="nl-NL" sz="1700" i="1" dirty="0">
                <a:solidFill>
                  <a:srgbClr val="FFFFFF"/>
                </a:solidFill>
              </a:rPr>
              <a:t>R = d / λ</a:t>
            </a:r>
            <a:br>
              <a:rPr lang="nl-NL" sz="1700" i="1" dirty="0">
                <a:solidFill>
                  <a:srgbClr val="FFFFFF"/>
                </a:solidFill>
              </a:rPr>
            </a:br>
            <a:r>
              <a:rPr lang="nl-NL" sz="1700" i="1" dirty="0">
                <a:solidFill>
                  <a:srgbClr val="FFFFFF"/>
                </a:solidFill>
              </a:rPr>
              <a:t>d</a:t>
            </a:r>
            <a:r>
              <a:rPr lang="nl-NL" sz="1700" dirty="0">
                <a:solidFill>
                  <a:srgbClr val="FFFFFF"/>
                </a:solidFill>
              </a:rPr>
              <a:t> = de dikte van het isolatiemateriaal in meter (60 mm is dus 0,06)</a:t>
            </a:r>
            <a:br>
              <a:rPr lang="nl-NL" sz="1700" dirty="0">
                <a:solidFill>
                  <a:srgbClr val="FFFFFF"/>
                </a:solidFill>
              </a:rPr>
            </a:br>
            <a:r>
              <a:rPr lang="nl-NL" sz="1700" i="1" dirty="0">
                <a:solidFill>
                  <a:srgbClr val="FFFFFF"/>
                </a:solidFill>
              </a:rPr>
              <a:t>λ</a:t>
            </a:r>
            <a:r>
              <a:rPr lang="nl-NL" sz="1700" dirty="0">
                <a:solidFill>
                  <a:srgbClr val="FFFFFF"/>
                </a:solidFill>
              </a:rPr>
              <a:t> = de lambdawaarde / warmtegeleidingscoëfficiënt</a:t>
            </a:r>
            <a:endParaRPr lang="nl-NL" sz="1700" dirty="0">
              <a:solidFill>
                <a:srgbClr val="FFFFFF"/>
              </a:solidFill>
              <a:latin typeface="Abadi" panose="020B0604020104020204" pitchFamily="34" charset="0"/>
            </a:endParaRPr>
          </a:p>
          <a:p>
            <a:pPr marL="0" indent="0">
              <a:buNone/>
            </a:pPr>
            <a:endParaRPr lang="nl-NL" sz="1700" dirty="0">
              <a:solidFill>
                <a:srgbClr val="FFFFFF"/>
              </a:solidFill>
            </a:endParaRPr>
          </a:p>
        </p:txBody>
      </p:sp>
    </p:spTree>
    <p:extLst>
      <p:ext uri="{BB962C8B-B14F-4D97-AF65-F5344CB8AC3E}">
        <p14:creationId xmlns:p14="http://schemas.microsoft.com/office/powerpoint/2010/main" val="2607885811"/>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1" name="!!BGRectangle">
            <a:extLst>
              <a:ext uri="{FF2B5EF4-FFF2-40B4-BE49-F238E27FC236}">
                <a16:creationId xmlns="" xmlns:a16="http://schemas.microsoft.com/office/drawing/2014/main" id="{9B76D444-2756-434F-AE61-96D69830C1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 xmlns:a16="http://schemas.microsoft.com/office/drawing/2014/main" id="{6F1FC338-5738-499C-96E4-D61F53CA4794}"/>
              </a:ext>
            </a:extLst>
          </p:cNvPr>
          <p:cNvSpPr>
            <a:spLocks noGrp="1"/>
          </p:cNvSpPr>
          <p:nvPr>
            <p:ph type="title"/>
          </p:nvPr>
        </p:nvSpPr>
        <p:spPr>
          <a:xfrm>
            <a:off x="6285358" y="513862"/>
            <a:ext cx="4725485" cy="1038714"/>
          </a:xfrm>
        </p:spPr>
        <p:txBody>
          <a:bodyPr anchor="b">
            <a:normAutofit fontScale="90000"/>
          </a:bodyPr>
          <a:lstStyle/>
          <a:p>
            <a:r>
              <a:rPr lang="nl-NL" sz="4000" dirty="0">
                <a:latin typeface="Abadi" panose="020B0604020104020204" pitchFamily="34" charset="0"/>
              </a:rPr>
              <a:t>Karakteristieken van per bouwperiode</a:t>
            </a:r>
          </a:p>
        </p:txBody>
      </p:sp>
      <p:sp>
        <p:nvSpPr>
          <p:cNvPr id="22" name="!!Line">
            <a:extLst>
              <a:ext uri="{FF2B5EF4-FFF2-40B4-BE49-F238E27FC236}">
                <a16:creationId xmlns="" xmlns:a16="http://schemas.microsoft.com/office/drawing/2014/main" id="{0AF80B57-54E2-4D01-8731-3F38B0C56C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 xmlns:a16="http://schemas.microsoft.com/office/drawing/2014/main" id="{895D185C-D9CD-41BD-897C-7740E7C8730C}"/>
              </a:ext>
            </a:extLst>
          </p:cNvPr>
          <p:cNvSpPr>
            <a:spLocks noGrp="1"/>
          </p:cNvSpPr>
          <p:nvPr>
            <p:ph idx="1"/>
          </p:nvPr>
        </p:nvSpPr>
        <p:spPr>
          <a:xfrm>
            <a:off x="6285358" y="1602904"/>
            <a:ext cx="5906642" cy="4941408"/>
          </a:xfrm>
        </p:spPr>
        <p:txBody>
          <a:bodyPr anchor="t">
            <a:noAutofit/>
          </a:bodyPr>
          <a:lstStyle/>
          <a:p>
            <a:r>
              <a:rPr lang="nl-NL" sz="1800" dirty="0"/>
              <a:t>Voor 1930, Steens gemetselde muren zonder spouw, vaak een betonnen vloer op zand met houten verdiepingsvloer. Bij houten BG vloer vaak geen kruipruimte of maximaal 20 cm onder de balken. Houten dak kap zonder isolatie en enkel glas. </a:t>
            </a:r>
          </a:p>
          <a:p>
            <a:r>
              <a:rPr lang="nl-NL" sz="1800" dirty="0"/>
              <a:t>Jaren ‘30 tot medio ‘70, vaak twee keer half steens gemetselde muren  met een spouw van 2 tot 10 cm. Deels betonnen vloer op zand en houten balken vloer met kruipruimte vaak tussen de 40 a 80 cm hoog. Houten dak kap zonder isolatie en enkel glas. </a:t>
            </a:r>
          </a:p>
          <a:p>
            <a:r>
              <a:rPr lang="nl-NL" sz="1800" dirty="0"/>
              <a:t>Eind jaren ‘70 tot begin ’14, betonnen geïsoleerde vloeren, 2 keer half steens gemetselde muren met spouw tussen de 7 a 12 cm met isolatie tegen het binnenblad aan en luchtspouw tussen de 2 a 5 cm.  Betonnen verdieping vloeren en geïsoleerde dakplaten met </a:t>
            </a:r>
            <a:r>
              <a:rPr lang="nl-NL" sz="1800" dirty="0" err="1"/>
              <a:t>isoaltie</a:t>
            </a:r>
            <a:r>
              <a:rPr lang="nl-NL" sz="1800" dirty="0"/>
              <a:t> aan buitenzijde (warm dak). </a:t>
            </a:r>
          </a:p>
          <a:p>
            <a:r>
              <a:rPr lang="nl-NL" sz="1800" dirty="0"/>
              <a:t>Vanaf ‘15 redelijk tot goed geïsoleerde woning, met opbouw vergelijkbaar uit vorige bouwperiode. </a:t>
            </a:r>
          </a:p>
        </p:txBody>
      </p:sp>
      <p:pic>
        <p:nvPicPr>
          <p:cNvPr id="8" name="Afbeelding 7">
            <a:extLst>
              <a:ext uri="{FF2B5EF4-FFF2-40B4-BE49-F238E27FC236}">
                <a16:creationId xmlns="" xmlns:a16="http://schemas.microsoft.com/office/drawing/2014/main" id="{4710905F-83D4-4D06-BB9C-D1A8FBCBF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81" y="932961"/>
            <a:ext cx="4117841" cy="4941408"/>
          </a:xfrm>
          <a:prstGeom prst="rect">
            <a:avLst/>
          </a:prstGeom>
        </p:spPr>
      </p:pic>
    </p:spTree>
    <p:extLst>
      <p:ext uri="{BB962C8B-B14F-4D97-AF65-F5344CB8AC3E}">
        <p14:creationId xmlns:p14="http://schemas.microsoft.com/office/powerpoint/2010/main" val="1216344011"/>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3A69D22-6315-4986-936D-6BD560A5E1A0}"/>
              </a:ext>
            </a:extLst>
          </p:cNvPr>
          <p:cNvSpPr>
            <a:spLocks noGrp="1"/>
          </p:cNvSpPr>
          <p:nvPr>
            <p:ph type="title"/>
          </p:nvPr>
        </p:nvSpPr>
        <p:spPr/>
        <p:txBody>
          <a:bodyPr/>
          <a:lstStyle/>
          <a:p>
            <a:r>
              <a:rPr lang="nl-NL" dirty="0">
                <a:latin typeface="Abadi" panose="020B0604020104020204" pitchFamily="34" charset="0"/>
              </a:rPr>
              <a:t>Bouwperioden en Isolatie (waarde) Rc en U</a:t>
            </a:r>
          </a:p>
        </p:txBody>
      </p:sp>
      <p:graphicFrame>
        <p:nvGraphicFramePr>
          <p:cNvPr id="9" name="Tijdelijke aanduiding voor inhoud 2">
            <a:extLst>
              <a:ext uri="{FF2B5EF4-FFF2-40B4-BE49-F238E27FC236}">
                <a16:creationId xmlns="" xmlns:a16="http://schemas.microsoft.com/office/drawing/2014/main" id="{D9AE71BA-C8BF-4ED5-B1A8-36E23B8BCBE5}"/>
              </a:ext>
            </a:extLst>
          </p:cNvPr>
          <p:cNvGraphicFramePr>
            <a:graphicFrameLocks noGrp="1"/>
          </p:cNvGraphicFramePr>
          <p:nvPr>
            <p:ph idx="1"/>
            <p:extLst>
              <p:ext uri="{D42A27DB-BD31-4B8C-83A1-F6EECF244321}">
                <p14:modId xmlns:p14="http://schemas.microsoft.com/office/powerpoint/2010/main" val="34046193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9502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5D13CC36-B950-4F02-9BAF-9A7EB26739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 xmlns:a16="http://schemas.microsoft.com/office/drawing/2014/main" id="{4F2E2428-58BA-458D-AA54-05502E63F3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 xmlns:a16="http://schemas.microsoft.com/office/drawing/2014/main" id="{C1DA7312-9690-4593-8230-61D0E6423483}"/>
              </a:ext>
            </a:extLst>
          </p:cNvPr>
          <p:cNvSpPr>
            <a:spLocks noGrp="1"/>
          </p:cNvSpPr>
          <p:nvPr>
            <p:ph type="title"/>
          </p:nvPr>
        </p:nvSpPr>
        <p:spPr>
          <a:xfrm>
            <a:off x="1137034" y="609600"/>
            <a:ext cx="6881026" cy="1322887"/>
          </a:xfrm>
        </p:spPr>
        <p:txBody>
          <a:bodyPr>
            <a:normAutofit/>
          </a:bodyPr>
          <a:lstStyle/>
          <a:p>
            <a:r>
              <a:rPr lang="en-US" dirty="0"/>
              <a:t>Vragen over isolatie</a:t>
            </a:r>
            <a:endParaRPr lang="nl-NL" dirty="0"/>
          </a:p>
        </p:txBody>
      </p:sp>
      <p:sp>
        <p:nvSpPr>
          <p:cNvPr id="3" name="Tijdelijke aanduiding voor inhoud 2">
            <a:extLst>
              <a:ext uri="{FF2B5EF4-FFF2-40B4-BE49-F238E27FC236}">
                <a16:creationId xmlns="" xmlns:a16="http://schemas.microsoft.com/office/drawing/2014/main" id="{9E9A9A21-6008-41FE-88C2-5EB6EF13820F}"/>
              </a:ext>
            </a:extLst>
          </p:cNvPr>
          <p:cNvSpPr>
            <a:spLocks noGrp="1"/>
          </p:cNvSpPr>
          <p:nvPr>
            <p:ph idx="1"/>
          </p:nvPr>
        </p:nvSpPr>
        <p:spPr>
          <a:xfrm>
            <a:off x="1137034" y="2194102"/>
            <a:ext cx="6573951" cy="3908585"/>
          </a:xfrm>
        </p:spPr>
        <p:txBody>
          <a:bodyPr>
            <a:normAutofit/>
          </a:bodyPr>
          <a:lstStyle/>
          <a:p>
            <a:r>
              <a:rPr lang="nl-NL" sz="1600"/>
              <a:t>?21:02:36 From renate : nu al verduurzamen of wachten op ….</a:t>
            </a:r>
          </a:p>
          <a:p>
            <a:r>
              <a:rPr lang="nl-NL" sz="1600"/>
              <a:t>21:03:49 From Menno : @Renate: het enige waar je zeker van kan zijn is dat het isoleren van de woning een zinnige actie is.</a:t>
            </a:r>
          </a:p>
          <a:p>
            <a:r>
              <a:rPr lang="nl-NL" sz="1600"/>
              <a:t>?21:06:56 From Menno : @Jan, isoleren van spouwmuren en glas verdien je terug. Daken en vloeren zijn lastiger omdat de kosten hiervan hoger liggen en het rendement lager</a:t>
            </a:r>
          </a:p>
          <a:p>
            <a:r>
              <a:rPr lang="nl-NL" sz="1600"/>
              <a:t>?21:08:22 From Menno : Subsidie mogelijkheden zijn er in de vorm van de SEEH regeling(google op SEEH isolatie en RVO), dat vraagt 2 energie besparende mogelijkheden maar stelt significante eisen aan de energiebesparende zaken</a:t>
            </a:r>
          </a:p>
          <a:p>
            <a:r>
              <a:rPr lang="nl-NL" sz="1600"/>
              <a:t>Houten constructie vloer met zelf aangebrachte minerale wol tussen de balken. Er ligt een (isolerende) ondervloer onder het parket. Toch heeft de vloer vooral in de winter geen comfortabele gevoel temperatuur. Een groot deel van de resterende vloeren op de begane grond (cement) op zand heb ik al voorzien van vloerverwarming.</a:t>
            </a:r>
          </a:p>
          <a:p>
            <a:endParaRPr lang="nl-NL" sz="1600"/>
          </a:p>
        </p:txBody>
      </p:sp>
      <p:pic>
        <p:nvPicPr>
          <p:cNvPr id="6" name="Graphic 5" descr="Callcenter met effen opvulling">
            <a:extLst>
              <a:ext uri="{FF2B5EF4-FFF2-40B4-BE49-F238E27FC236}">
                <a16:creationId xmlns="" xmlns:a16="http://schemas.microsoft.com/office/drawing/2014/main" id="{BADD3CE2-3711-4798-9A85-D24D3AFEBE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55094" y="614005"/>
            <a:ext cx="2814994" cy="2814994"/>
          </a:xfrm>
          <a:prstGeom prst="rect">
            <a:avLst/>
          </a:prstGeom>
        </p:spPr>
      </p:pic>
      <p:pic>
        <p:nvPicPr>
          <p:cNvPr id="8" name="Graphic 7" descr="Einde met effen opvulling">
            <a:extLst>
              <a:ext uri="{FF2B5EF4-FFF2-40B4-BE49-F238E27FC236}">
                <a16:creationId xmlns="" xmlns:a16="http://schemas.microsoft.com/office/drawing/2014/main" id="{A8C6CEC8-5BAB-40CC-9061-396DB13613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155094" y="4210049"/>
            <a:ext cx="1499259" cy="1499259"/>
          </a:xfrm>
          <a:prstGeom prst="rect">
            <a:avLst/>
          </a:prstGeom>
        </p:spPr>
      </p:pic>
    </p:spTree>
    <p:extLst>
      <p:ext uri="{BB962C8B-B14F-4D97-AF65-F5344CB8AC3E}">
        <p14:creationId xmlns:p14="http://schemas.microsoft.com/office/powerpoint/2010/main" val="494346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114C78B5-EC6B-4A39-8860-7051008674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 xmlns:a16="http://schemas.microsoft.com/office/drawing/2014/main" id="{FD2EEB3E-8030-4BFD-9678-6253DB723E07}"/>
              </a:ext>
            </a:extLst>
          </p:cNvPr>
          <p:cNvSpPr>
            <a:spLocks noGrp="1"/>
          </p:cNvSpPr>
          <p:nvPr>
            <p:ph type="title"/>
          </p:nvPr>
        </p:nvSpPr>
        <p:spPr>
          <a:xfrm>
            <a:off x="447583" y="4900797"/>
            <a:ext cx="4391024" cy="1173700"/>
          </a:xfrm>
        </p:spPr>
        <p:txBody>
          <a:bodyPr anchor="t">
            <a:normAutofit/>
          </a:bodyPr>
          <a:lstStyle/>
          <a:p>
            <a:r>
              <a:rPr lang="nl-NL" sz="3700" dirty="0">
                <a:solidFill>
                  <a:schemeClr val="bg1"/>
                </a:solidFill>
                <a:latin typeface="Abadi" panose="020B0604020104020204" pitchFamily="34" charset="0"/>
              </a:rPr>
              <a:t>Stappenplan naar een A+++ woning</a:t>
            </a:r>
          </a:p>
        </p:txBody>
      </p:sp>
      <p:pic>
        <p:nvPicPr>
          <p:cNvPr id="9" name="Afbeelding 8" descr="Afbeelding met groen, watersport, zwemmen, plastic&#10;&#10;Automatisch gegenereerde beschrijving">
            <a:extLst>
              <a:ext uri="{FF2B5EF4-FFF2-40B4-BE49-F238E27FC236}">
                <a16:creationId xmlns="" xmlns:a16="http://schemas.microsoft.com/office/drawing/2014/main" id="{8ECC8F02-768C-43E0-B17E-B20CE5EDFC9D}"/>
              </a:ext>
            </a:extLst>
          </p:cNvPr>
          <p:cNvPicPr>
            <a:picLocks noChangeAspect="1"/>
          </p:cNvPicPr>
          <p:nvPr/>
        </p:nvPicPr>
        <p:blipFill rotWithShape="1">
          <a:blip r:embed="rId2">
            <a:extLst>
              <a:ext uri="{28A0092B-C50C-407E-A947-70E740481C1C}">
                <a14:useLocalDpi xmlns:a14="http://schemas.microsoft.com/office/drawing/2010/main" val="0"/>
              </a:ext>
            </a:extLst>
          </a:blip>
          <a:srcRect l="18088" r="5075" b="-2"/>
          <a:stretch/>
        </p:blipFill>
        <p:spPr>
          <a:xfrm>
            <a:off x="21" y="11"/>
            <a:ext cx="2024088" cy="3471365"/>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7" name="Afbeelding 6" descr="Afbeelding met binnen, bed&#10;&#10;Automatisch gegenereerde beschrijving">
            <a:extLst>
              <a:ext uri="{FF2B5EF4-FFF2-40B4-BE49-F238E27FC236}">
                <a16:creationId xmlns="" xmlns:a16="http://schemas.microsoft.com/office/drawing/2014/main" id="{8A9EEC73-8F80-47DC-9248-AA0B0E596503}"/>
              </a:ext>
            </a:extLst>
          </p:cNvPr>
          <p:cNvPicPr>
            <a:picLocks noChangeAspect="1"/>
          </p:cNvPicPr>
          <p:nvPr/>
        </p:nvPicPr>
        <p:blipFill rotWithShape="1">
          <a:blip r:embed="rId3">
            <a:extLst>
              <a:ext uri="{28A0092B-C50C-407E-A947-70E740481C1C}">
                <a14:useLocalDpi xmlns:a14="http://schemas.microsoft.com/office/drawing/2010/main" val="0"/>
              </a:ext>
            </a:extLst>
          </a:blip>
          <a:srcRect l="16382" r="40060" b="2"/>
          <a:stretch/>
        </p:blipFill>
        <p:spPr>
          <a:xfrm>
            <a:off x="2024109" y="0"/>
            <a:ext cx="2106089" cy="3466670"/>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grpSp>
        <p:nvGrpSpPr>
          <p:cNvPr id="16" name="Group 15">
            <a:extLst>
              <a:ext uri="{FF2B5EF4-FFF2-40B4-BE49-F238E27FC236}">
                <a16:creationId xmlns="" xmlns:a16="http://schemas.microsoft.com/office/drawing/2014/main" id="{A50943B0-FDF7-4C2C-B784-9208C945A8C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3528992"/>
            <a:ext cx="12192000" cy="757168"/>
            <a:chOff x="0" y="2959818"/>
            <a:chExt cx="12192000" cy="757168"/>
          </a:xfrm>
        </p:grpSpPr>
        <p:sp>
          <p:nvSpPr>
            <p:cNvPr id="17" name="Freeform: Shape 16">
              <a:extLst>
                <a:ext uri="{FF2B5EF4-FFF2-40B4-BE49-F238E27FC236}">
                  <a16:creationId xmlns="" xmlns:a16="http://schemas.microsoft.com/office/drawing/2014/main" id="{64021FAB-FA86-49DE-8FC9-585A1729B7F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 xmlns:a16="http://schemas.microsoft.com/office/drawing/2014/main" id="{7B58B526-A432-4EB5-AA70-2BB897257AC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jdelijke aanduiding voor inhoud 2">
            <a:extLst>
              <a:ext uri="{FF2B5EF4-FFF2-40B4-BE49-F238E27FC236}">
                <a16:creationId xmlns="" xmlns:a16="http://schemas.microsoft.com/office/drawing/2014/main" id="{1054EAEA-B347-43F4-AFCF-45CF712E7ABA}"/>
              </a:ext>
            </a:extLst>
          </p:cNvPr>
          <p:cNvSpPr>
            <a:spLocks noGrp="1"/>
          </p:cNvSpPr>
          <p:nvPr>
            <p:ph idx="1"/>
          </p:nvPr>
        </p:nvSpPr>
        <p:spPr>
          <a:xfrm>
            <a:off x="5000625" y="4286160"/>
            <a:ext cx="6534150" cy="2143215"/>
          </a:xfrm>
        </p:spPr>
        <p:txBody>
          <a:bodyPr>
            <a:normAutofit/>
          </a:bodyPr>
          <a:lstStyle/>
          <a:p>
            <a:r>
              <a:rPr lang="nl-NL" sz="1600" dirty="0">
                <a:solidFill>
                  <a:schemeClr val="bg1">
                    <a:alpha val="80000"/>
                  </a:schemeClr>
                </a:solidFill>
              </a:rPr>
              <a:t>1) Begin bij de vloer, hiermee is de basis van de woning goed. </a:t>
            </a:r>
          </a:p>
          <a:p>
            <a:pPr lvl="1"/>
            <a:r>
              <a:rPr lang="nl-NL" sz="1600" dirty="0">
                <a:solidFill>
                  <a:schemeClr val="bg1">
                    <a:alpha val="80000"/>
                  </a:schemeClr>
                </a:solidFill>
              </a:rPr>
              <a:t>Zorg dat voor het isoleren alle cv-leidingen tegen de vloer aan worden geplaatst.</a:t>
            </a:r>
          </a:p>
          <a:p>
            <a:pPr lvl="1"/>
            <a:r>
              <a:rPr lang="nl-NL" sz="1600" dirty="0">
                <a:solidFill>
                  <a:schemeClr val="bg1">
                    <a:alpha val="80000"/>
                  </a:schemeClr>
                </a:solidFill>
              </a:rPr>
              <a:t>Isoleer de vloer direct met een toekomstbestendige isolatie waarde van 5 a 6 Rc!</a:t>
            </a:r>
          </a:p>
          <a:p>
            <a:pPr lvl="1"/>
            <a:r>
              <a:rPr lang="nl-NL" sz="1600" dirty="0">
                <a:solidFill>
                  <a:schemeClr val="bg1">
                    <a:alpha val="80000"/>
                  </a:schemeClr>
                </a:solidFill>
              </a:rPr>
              <a:t>Isoleer ook alle funderingen mee tot aan de grond in de kruipruimte / voet fundering , ook tussenfunderingen!</a:t>
            </a:r>
          </a:p>
          <a:p>
            <a:pPr lvl="1"/>
            <a:r>
              <a:rPr lang="nl-NL" sz="1600" dirty="0">
                <a:solidFill>
                  <a:schemeClr val="bg1">
                    <a:alpha val="80000"/>
                  </a:schemeClr>
                </a:solidFill>
              </a:rPr>
              <a:t>Laat je niet van de wijs brengen door een isolatiebedrijf!</a:t>
            </a:r>
          </a:p>
          <a:p>
            <a:pPr lvl="1"/>
            <a:endParaRPr lang="nl-NL" sz="1000" dirty="0">
              <a:solidFill>
                <a:schemeClr val="bg1">
                  <a:alpha val="80000"/>
                </a:schemeClr>
              </a:solidFill>
            </a:endParaRPr>
          </a:p>
        </p:txBody>
      </p:sp>
      <p:sp>
        <p:nvSpPr>
          <p:cNvPr id="10" name="Tekstvak 9">
            <a:extLst>
              <a:ext uri="{FF2B5EF4-FFF2-40B4-BE49-F238E27FC236}">
                <a16:creationId xmlns="" xmlns:a16="http://schemas.microsoft.com/office/drawing/2014/main" id="{81811853-359D-4FB5-8D3F-E453EFC24E5C}"/>
              </a:ext>
            </a:extLst>
          </p:cNvPr>
          <p:cNvSpPr txBox="1"/>
          <p:nvPr/>
        </p:nvSpPr>
        <p:spPr>
          <a:xfrm>
            <a:off x="1987589" y="-62322"/>
            <a:ext cx="2179127" cy="523220"/>
          </a:xfrm>
          <a:prstGeom prst="rect">
            <a:avLst/>
          </a:prstGeom>
          <a:noFill/>
        </p:spPr>
        <p:txBody>
          <a:bodyPr wrap="square" rtlCol="0">
            <a:spAutoFit/>
          </a:bodyPr>
          <a:lstStyle/>
          <a:p>
            <a:r>
              <a:rPr lang="nl-NL" sz="2800" b="1" dirty="0" err="1">
                <a:solidFill>
                  <a:schemeClr val="bg1"/>
                </a:solidFill>
                <a:latin typeface="Abadi" panose="020B0604020104020204" pitchFamily="34" charset="0"/>
              </a:rPr>
              <a:t>Icynene</a:t>
            </a:r>
            <a:endParaRPr lang="nl-NL" sz="2800" b="1" dirty="0">
              <a:solidFill>
                <a:schemeClr val="bg1"/>
              </a:solidFill>
              <a:latin typeface="Abadi" panose="020B0604020104020204" pitchFamily="34" charset="0"/>
            </a:endParaRPr>
          </a:p>
        </p:txBody>
      </p:sp>
      <p:sp>
        <p:nvSpPr>
          <p:cNvPr id="19" name="Tekstvak 18">
            <a:extLst>
              <a:ext uri="{FF2B5EF4-FFF2-40B4-BE49-F238E27FC236}">
                <a16:creationId xmlns="" xmlns:a16="http://schemas.microsoft.com/office/drawing/2014/main" id="{58C09321-A6BB-4E21-B95E-6E77CF5EF045}"/>
              </a:ext>
            </a:extLst>
          </p:cNvPr>
          <p:cNvSpPr txBox="1"/>
          <p:nvPr/>
        </p:nvSpPr>
        <p:spPr>
          <a:xfrm>
            <a:off x="581828" y="1832277"/>
            <a:ext cx="2179127" cy="830997"/>
          </a:xfrm>
          <a:prstGeom prst="rect">
            <a:avLst/>
          </a:prstGeom>
          <a:noFill/>
        </p:spPr>
        <p:txBody>
          <a:bodyPr wrap="square" rtlCol="0">
            <a:spAutoFit/>
          </a:bodyPr>
          <a:lstStyle/>
          <a:p>
            <a:r>
              <a:rPr lang="nl-NL" sz="2800" b="1" dirty="0">
                <a:solidFill>
                  <a:schemeClr val="bg1"/>
                </a:solidFill>
                <a:latin typeface="Abadi" panose="020B0604020104020204" pitchFamily="34" charset="0"/>
              </a:rPr>
              <a:t>PIF</a:t>
            </a:r>
            <a:r>
              <a:rPr lang="nl-NL" sz="4800" b="1" dirty="0">
                <a:solidFill>
                  <a:schemeClr val="bg1"/>
                </a:solidFill>
                <a:latin typeface="Abadi" panose="020B0604020104020204" pitchFamily="34" charset="0"/>
              </a:rPr>
              <a:t> </a:t>
            </a:r>
          </a:p>
        </p:txBody>
      </p:sp>
      <p:pic>
        <p:nvPicPr>
          <p:cNvPr id="6" name="Afbeelding 5" descr="Afbeelding met tekst&#10;&#10;Automatisch gegenereerde beschrijving">
            <a:extLst>
              <a:ext uri="{FF2B5EF4-FFF2-40B4-BE49-F238E27FC236}">
                <a16:creationId xmlns="" xmlns:a16="http://schemas.microsoft.com/office/drawing/2014/main" id="{045FB9E2-4CB9-456E-B279-7ACEEAA06C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7038" y="25633"/>
            <a:ext cx="5548391" cy="3847867"/>
          </a:xfrm>
          <a:prstGeom prst="rect">
            <a:avLst/>
          </a:prstGeom>
        </p:spPr>
      </p:pic>
      <p:pic>
        <p:nvPicPr>
          <p:cNvPr id="5" name="Afbeelding 4">
            <a:extLst>
              <a:ext uri="{FF2B5EF4-FFF2-40B4-BE49-F238E27FC236}">
                <a16:creationId xmlns="" xmlns:a16="http://schemas.microsoft.com/office/drawing/2014/main" id="{D58C4BFB-76C5-426B-A030-B40BCF703815}"/>
              </a:ext>
            </a:extLst>
          </p:cNvPr>
          <p:cNvPicPr>
            <a:picLocks noChangeAspect="1"/>
          </p:cNvPicPr>
          <p:nvPr/>
        </p:nvPicPr>
        <p:blipFill rotWithShape="1">
          <a:blip r:embed="rId6">
            <a:extLst>
              <a:ext uri="{28A0092B-C50C-407E-A947-70E740481C1C}">
                <a14:useLocalDpi xmlns:a14="http://schemas.microsoft.com/office/drawing/2010/main" val="0"/>
              </a:ext>
            </a:extLst>
          </a:blip>
          <a:srcRect l="25570" r="26079"/>
          <a:stretch/>
        </p:blipFill>
        <p:spPr>
          <a:xfrm>
            <a:off x="4130198" y="22966"/>
            <a:ext cx="2179127" cy="3466670"/>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sp>
        <p:nvSpPr>
          <p:cNvPr id="15" name="Tekstvak 14">
            <a:extLst>
              <a:ext uri="{FF2B5EF4-FFF2-40B4-BE49-F238E27FC236}">
                <a16:creationId xmlns="" xmlns:a16="http://schemas.microsoft.com/office/drawing/2014/main" id="{8FC4498F-C8CA-413E-817C-32A96AB53EDC}"/>
              </a:ext>
            </a:extLst>
          </p:cNvPr>
          <p:cNvSpPr txBox="1"/>
          <p:nvPr/>
        </p:nvSpPr>
        <p:spPr>
          <a:xfrm>
            <a:off x="4130198" y="2598003"/>
            <a:ext cx="2426193" cy="523220"/>
          </a:xfrm>
          <a:prstGeom prst="rect">
            <a:avLst/>
          </a:prstGeom>
          <a:noFill/>
        </p:spPr>
        <p:txBody>
          <a:bodyPr wrap="square" rtlCol="0">
            <a:spAutoFit/>
          </a:bodyPr>
          <a:lstStyle/>
          <a:p>
            <a:r>
              <a:rPr lang="nl-NL" sz="2800" b="1" dirty="0" err="1">
                <a:solidFill>
                  <a:schemeClr val="bg1"/>
                </a:solidFill>
                <a:latin typeface="Abadi" panose="020B0604020104020204" pitchFamily="34" charset="0"/>
              </a:rPr>
              <a:t>Tonzon</a:t>
            </a:r>
            <a:endParaRPr lang="nl-NL" sz="2800" b="1" dirty="0">
              <a:solidFill>
                <a:schemeClr val="bg1"/>
              </a:solidFill>
              <a:latin typeface="Abadi" panose="020B0604020104020204" pitchFamily="34" charset="0"/>
            </a:endParaRPr>
          </a:p>
        </p:txBody>
      </p:sp>
      <p:pic>
        <p:nvPicPr>
          <p:cNvPr id="11" name="Afbeelding 10" descr="Afbeelding met muur, gebouw, vloer, betegeld&#10;&#10;Automatisch gegenereerde beschrijving">
            <a:extLst>
              <a:ext uri="{FF2B5EF4-FFF2-40B4-BE49-F238E27FC236}">
                <a16:creationId xmlns="" xmlns:a16="http://schemas.microsoft.com/office/drawing/2014/main" id="{BDEA9360-A501-4359-902C-4C0DD21758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2762" y="7204"/>
            <a:ext cx="2619217" cy="3496790"/>
          </a:xfrm>
          <a:prstGeom prst="rect">
            <a:avLst/>
          </a:prstGeom>
        </p:spPr>
      </p:pic>
      <p:sp>
        <p:nvSpPr>
          <p:cNvPr id="20" name="Tekstvak 19">
            <a:extLst>
              <a:ext uri="{FF2B5EF4-FFF2-40B4-BE49-F238E27FC236}">
                <a16:creationId xmlns="" xmlns:a16="http://schemas.microsoft.com/office/drawing/2014/main" id="{77BB3A2D-7716-466C-9BE1-6BA0025B6666}"/>
              </a:ext>
            </a:extLst>
          </p:cNvPr>
          <p:cNvSpPr txBox="1"/>
          <p:nvPr/>
        </p:nvSpPr>
        <p:spPr>
          <a:xfrm>
            <a:off x="10297638" y="1999036"/>
            <a:ext cx="2426193" cy="523220"/>
          </a:xfrm>
          <a:prstGeom prst="rect">
            <a:avLst/>
          </a:prstGeom>
          <a:noFill/>
        </p:spPr>
        <p:txBody>
          <a:bodyPr wrap="square" rtlCol="0">
            <a:spAutoFit/>
          </a:bodyPr>
          <a:lstStyle/>
          <a:p>
            <a:r>
              <a:rPr lang="nl-NL" sz="2800" b="1" dirty="0">
                <a:solidFill>
                  <a:schemeClr val="bg1"/>
                </a:solidFill>
                <a:latin typeface="Abadi" panose="020B0604020104020204" pitchFamily="34" charset="0"/>
              </a:rPr>
              <a:t>EPS</a:t>
            </a:r>
          </a:p>
        </p:txBody>
      </p:sp>
      <p:sp>
        <p:nvSpPr>
          <p:cNvPr id="21" name="Tekstvak 20">
            <a:extLst>
              <a:ext uri="{FF2B5EF4-FFF2-40B4-BE49-F238E27FC236}">
                <a16:creationId xmlns="" xmlns:a16="http://schemas.microsoft.com/office/drawing/2014/main" id="{A66502BC-415E-4AD3-A9B4-BE637C9A8324}"/>
              </a:ext>
            </a:extLst>
          </p:cNvPr>
          <p:cNvSpPr txBox="1"/>
          <p:nvPr/>
        </p:nvSpPr>
        <p:spPr>
          <a:xfrm>
            <a:off x="6306082" y="2671214"/>
            <a:ext cx="3381958" cy="523220"/>
          </a:xfrm>
          <a:prstGeom prst="rect">
            <a:avLst/>
          </a:prstGeom>
          <a:noFill/>
        </p:spPr>
        <p:txBody>
          <a:bodyPr wrap="square" rtlCol="0">
            <a:spAutoFit/>
          </a:bodyPr>
          <a:lstStyle/>
          <a:p>
            <a:r>
              <a:rPr lang="en-US" sz="2800" b="1" dirty="0">
                <a:solidFill>
                  <a:schemeClr val="bg1"/>
                </a:solidFill>
                <a:latin typeface="Abadi" panose="020B0604020104020204" pitchFamily="34" charset="0"/>
              </a:rPr>
              <a:t>R</a:t>
            </a:r>
            <a:r>
              <a:rPr lang="nl-NL" sz="2800" b="1" dirty="0" err="1">
                <a:solidFill>
                  <a:schemeClr val="bg1"/>
                </a:solidFill>
                <a:latin typeface="Abadi" panose="020B0604020104020204" pitchFamily="34" charset="0"/>
              </a:rPr>
              <a:t>esolschuim</a:t>
            </a:r>
            <a:endParaRPr lang="nl-NL" sz="2800" b="1" dirty="0">
              <a:solidFill>
                <a:schemeClr val="bg1"/>
              </a:solidFill>
              <a:latin typeface="Abadi" panose="020B0604020104020204" pitchFamily="34" charset="0"/>
            </a:endParaRPr>
          </a:p>
        </p:txBody>
      </p:sp>
    </p:spTree>
    <p:extLst>
      <p:ext uri="{BB962C8B-B14F-4D97-AF65-F5344CB8AC3E}">
        <p14:creationId xmlns:p14="http://schemas.microsoft.com/office/powerpoint/2010/main" val="4004682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 xmlns:a16="http://schemas.microsoft.com/office/drawing/2014/main" id="{29A9ABB9-3FE5-49D5-B8B3-4489C4CE4F5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124300" y="2395983"/>
            <a:ext cx="0" cy="2228850"/>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9" name="Afbeelding 18">
            <a:extLst>
              <a:ext uri="{FF2B5EF4-FFF2-40B4-BE49-F238E27FC236}">
                <a16:creationId xmlns="" xmlns:a16="http://schemas.microsoft.com/office/drawing/2014/main" id="{BA31CB2F-2F55-4F6A-A8E5-DD0AFC26A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50" y="1479550"/>
            <a:ext cx="2689225" cy="2005013"/>
          </a:xfrm>
          <a:prstGeom prst="rect">
            <a:avLst/>
          </a:prstGeom>
        </p:spPr>
      </p:pic>
      <p:pic>
        <p:nvPicPr>
          <p:cNvPr id="17" name="Afbeelding 16" descr="Afbeelding met vloer&#10;&#10;Automatisch gegenereerde beschrijving">
            <a:extLst>
              <a:ext uri="{FF2B5EF4-FFF2-40B4-BE49-F238E27FC236}">
                <a16:creationId xmlns="" xmlns:a16="http://schemas.microsoft.com/office/drawing/2014/main" id="{39DBCE07-F995-4BE3-A784-57129146D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50" y="3533775"/>
            <a:ext cx="2689225" cy="2005013"/>
          </a:xfrm>
          <a:prstGeom prst="rect">
            <a:avLst/>
          </a:prstGeom>
        </p:spPr>
      </p:pic>
      <p:pic>
        <p:nvPicPr>
          <p:cNvPr id="15" name="Afbeelding 14" descr="Afbeelding met steen, oud, gat&#10;&#10;Automatisch gegenereerde beschrijving">
            <a:extLst>
              <a:ext uri="{FF2B5EF4-FFF2-40B4-BE49-F238E27FC236}">
                <a16:creationId xmlns="" xmlns:a16="http://schemas.microsoft.com/office/drawing/2014/main" id="{259227A2-0385-44D2-ADA7-800C83E6A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788" y="1479550"/>
            <a:ext cx="2690813" cy="2005013"/>
          </a:xfrm>
          <a:prstGeom prst="rect">
            <a:avLst/>
          </a:prstGeom>
        </p:spPr>
      </p:pic>
      <p:pic>
        <p:nvPicPr>
          <p:cNvPr id="7" name="Afbeelding 6" descr="Afbeelding met tekst&#10;&#10;Automatisch gegenereerde beschrijving">
            <a:extLst>
              <a:ext uri="{FF2B5EF4-FFF2-40B4-BE49-F238E27FC236}">
                <a16:creationId xmlns="" xmlns:a16="http://schemas.microsoft.com/office/drawing/2014/main" id="{5CAE56B0-1530-4FF0-B440-C77F33575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9788" y="3533775"/>
            <a:ext cx="2690813" cy="2005013"/>
          </a:xfrm>
          <a:prstGeom prst="rect">
            <a:avLst/>
          </a:prstGeom>
        </p:spPr>
      </p:pic>
      <p:pic>
        <p:nvPicPr>
          <p:cNvPr id="9" name="Afbeelding 8" descr="Afbeelding met tekst, geel, helder&#10;&#10;Automatisch gegenereerde beschrijving">
            <a:extLst>
              <a:ext uri="{FF2B5EF4-FFF2-40B4-BE49-F238E27FC236}">
                <a16:creationId xmlns="" xmlns:a16="http://schemas.microsoft.com/office/drawing/2014/main" id="{87A35F05-AA22-440A-855D-D9551008DE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9813" y="1479550"/>
            <a:ext cx="1778000" cy="1320800"/>
          </a:xfrm>
          <a:prstGeom prst="rect">
            <a:avLst/>
          </a:prstGeom>
        </p:spPr>
      </p:pic>
      <p:pic>
        <p:nvPicPr>
          <p:cNvPr id="5" name="Tijdelijke aanduiding voor inhoud 4" descr="Afbeelding met tekst&#10;&#10;Automatisch gegenereerde beschrijving">
            <a:extLst>
              <a:ext uri="{FF2B5EF4-FFF2-40B4-BE49-F238E27FC236}">
                <a16:creationId xmlns="" xmlns:a16="http://schemas.microsoft.com/office/drawing/2014/main" id="{A74FCF73-6286-440F-9C2A-7649EA3F820E}"/>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119813" y="2849563"/>
            <a:ext cx="1778000" cy="1320800"/>
          </a:xfrm>
        </p:spPr>
      </p:pic>
      <p:pic>
        <p:nvPicPr>
          <p:cNvPr id="11" name="Afbeelding 10" descr="Afbeelding met tekst, teken&#10;&#10;Automatisch gegenereerde beschrijving">
            <a:extLst>
              <a:ext uri="{FF2B5EF4-FFF2-40B4-BE49-F238E27FC236}">
                <a16:creationId xmlns="" xmlns:a16="http://schemas.microsoft.com/office/drawing/2014/main" id="{BE1BDD70-DD2E-4798-A536-1E6F42E6CE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9813" y="4219575"/>
            <a:ext cx="1778000" cy="1320800"/>
          </a:xfrm>
          <a:prstGeom prst="rect">
            <a:avLst/>
          </a:prstGeom>
        </p:spPr>
      </p:pic>
      <p:sp>
        <p:nvSpPr>
          <p:cNvPr id="2" name="Titel 1">
            <a:extLst>
              <a:ext uri="{FF2B5EF4-FFF2-40B4-BE49-F238E27FC236}">
                <a16:creationId xmlns="" xmlns:a16="http://schemas.microsoft.com/office/drawing/2014/main" id="{CA68D2E6-537C-43E2-AB60-8F863C729F4F}"/>
              </a:ext>
            </a:extLst>
          </p:cNvPr>
          <p:cNvSpPr>
            <a:spLocks noGrp="1"/>
          </p:cNvSpPr>
          <p:nvPr>
            <p:ph type="title"/>
          </p:nvPr>
        </p:nvSpPr>
        <p:spPr>
          <a:xfrm>
            <a:off x="8540496" y="1282700"/>
            <a:ext cx="2799907" cy="4455416"/>
          </a:xfrm>
        </p:spPr>
        <p:txBody>
          <a:bodyPr anchor="ctr">
            <a:normAutofit/>
          </a:bodyPr>
          <a:lstStyle/>
          <a:p>
            <a:r>
              <a:rPr lang="nl-NL" sz="3700" dirty="0">
                <a:latin typeface="Abadi" panose="020B0604020104020204" pitchFamily="34" charset="0"/>
              </a:rPr>
              <a:t>Isoleren tegen de vloer aan!</a:t>
            </a:r>
            <a:br>
              <a:rPr lang="nl-NL" sz="3700" dirty="0">
                <a:latin typeface="Abadi" panose="020B0604020104020204" pitchFamily="34" charset="0"/>
              </a:rPr>
            </a:br>
            <a:r>
              <a:rPr lang="nl-NL" sz="3700" dirty="0">
                <a:latin typeface="Abadi" panose="020B0604020104020204" pitchFamily="34" charset="0"/>
              </a:rPr>
              <a:t>Let op CV leidingen! </a:t>
            </a:r>
            <a:r>
              <a:rPr lang="nl-NL" sz="3700" dirty="0"/>
              <a:t/>
            </a:r>
            <a:br>
              <a:rPr lang="nl-NL" sz="3700" dirty="0"/>
            </a:br>
            <a:endParaRPr lang="nl-NL" sz="3700" dirty="0"/>
          </a:p>
        </p:txBody>
      </p:sp>
    </p:spTree>
    <p:extLst>
      <p:ext uri="{BB962C8B-B14F-4D97-AF65-F5344CB8AC3E}">
        <p14:creationId xmlns:p14="http://schemas.microsoft.com/office/powerpoint/2010/main" val="3820067698"/>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707</TotalTime>
  <Words>1865</Words>
  <Application>Microsoft Macintosh PowerPoint</Application>
  <PresentationFormat>Aangepast</PresentationFormat>
  <Paragraphs>195</Paragraphs>
  <Slides>26</Slides>
  <Notes>0</Notes>
  <HiddenSlides>0</HiddenSlides>
  <MMClips>0</MMClips>
  <ScaleCrop>false</ScaleCrop>
  <HeadingPairs>
    <vt:vector size="4" baseType="variant">
      <vt:variant>
        <vt:lpstr>Thema</vt:lpstr>
      </vt:variant>
      <vt:variant>
        <vt:i4>1</vt:i4>
      </vt:variant>
      <vt:variant>
        <vt:lpstr>Diatitels</vt:lpstr>
      </vt:variant>
      <vt:variant>
        <vt:i4>26</vt:i4>
      </vt:variant>
    </vt:vector>
  </HeadingPairs>
  <TitlesOfParts>
    <vt:vector size="27" baseType="lpstr">
      <vt:lpstr>Kantoorthema</vt:lpstr>
      <vt:lpstr>Vragen over verduurzaming</vt:lpstr>
      <vt:lpstr>TRIAS ENERGETICA</vt:lpstr>
      <vt:lpstr>PowerPoint-presentatie</vt:lpstr>
      <vt:lpstr>λ – Lambda- Rd –Rc –U- Ug –m2·K/W – W/mK </vt:lpstr>
      <vt:lpstr>Karakteristieken van per bouwperiode</vt:lpstr>
      <vt:lpstr>Bouwperioden en Isolatie (waarde) Rc en U</vt:lpstr>
      <vt:lpstr>Vragen over isolatie</vt:lpstr>
      <vt:lpstr>Stappenplan naar een A+++ woning</vt:lpstr>
      <vt:lpstr>Isoleren tegen de vloer aan! Let op CV leidingen!  </vt:lpstr>
      <vt:lpstr>Spouwmuren isoleren met of zonder bestaande isolatie. </vt:lpstr>
      <vt:lpstr>Stap 2 (Aanvullend) isoleren spouwmuren</vt:lpstr>
      <vt:lpstr>Panelen en houten geveldelen isoleren</vt:lpstr>
      <vt:lpstr>Gevel isolatie buitenzijde of binnenzijde </vt:lpstr>
      <vt:lpstr>Stap 3 Aanvullend isoleren dak</vt:lpstr>
      <vt:lpstr>Aandachtspunten dakisolatie </vt:lpstr>
      <vt:lpstr>Stap 4: Glas vervangen </vt:lpstr>
      <vt:lpstr>Overwegend standaard dubbel glas met enkel glas. </vt:lpstr>
      <vt:lpstr>Stap 5 luchtdichtmaken van de woning. </vt:lpstr>
      <vt:lpstr>Vragen over energieopwekking </vt:lpstr>
      <vt:lpstr>ZOVEEL ALS MOGELIJK ZONDER TWIJFEL!</vt:lpstr>
      <vt:lpstr>Vragen over alternatieve warmte opwekkers/bronnen</vt:lpstr>
      <vt:lpstr>Warmtepompen welke?</vt:lpstr>
      <vt:lpstr>HELP EEN WARMTENET!</vt:lpstr>
      <vt:lpstr>Wat kost het en verdien ik het wel terug?</vt:lpstr>
      <vt:lpstr>Welke materialen en aanbieders? </vt:lpstr>
      <vt:lpstr>Visualiseer je droomwoning en haal hier energie uit!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vragen dieren</dc:title>
  <dc:creator>pieter bas van duuren</dc:creator>
  <cp:lastModifiedBy>Herman Hotho</cp:lastModifiedBy>
  <cp:revision>15</cp:revision>
  <dcterms:created xsi:type="dcterms:W3CDTF">2021-10-21T08:14:22Z</dcterms:created>
  <dcterms:modified xsi:type="dcterms:W3CDTF">2022-02-24T16:32:46Z</dcterms:modified>
</cp:coreProperties>
</file>